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1.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2.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0.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43.xml" ContentType="application/vnd.openxmlformats-officedocument.presentationml.slide+xml"/>
  <Override PartName="/ppt/slides/slide38.xml" ContentType="application/vnd.openxmlformats-officedocument.presentationml.slide+xml"/>
  <Override PartName="/ppt/slides/slide36.xml" ContentType="application/vnd.openxmlformats-officedocument.presentationml.slide+xml"/>
  <Override PartName="/ppt/slides/slide39.xml" ContentType="application/vnd.openxmlformats-officedocument.presentationml.slide+xml"/>
  <Override PartName="/ppt/slides/slide3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notesSlides/notesSlide20.xml" ContentType="application/vnd.openxmlformats-officedocument.presentationml.notesSlide+xml"/>
  <Override PartName="/ppt/notesSlides/notesSlide15.xml" ContentType="application/vnd.openxmlformats-officedocument.presentationml.notesSlide+xml"/>
  <Override PartName="/ppt/notesSlides/notesSlide22.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1.xml" ContentType="application/vnd.openxmlformats-officedocument.presentationml.notesSlide+xml"/>
  <Override PartName="/ppt/notesSlides/notesSlide21.xml" ContentType="application/vnd.openxmlformats-officedocument.presentationml.notesSlide+xml"/>
  <Override PartName="/ppt/notesSlides/notesSlide29.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0.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theme/theme2.xml" ContentType="application/vnd.openxmlformats-officedocument.theme+xml"/>
  <Override PartName="/ppt/theme/theme3.xml" ContentType="application/vnd.openxmlformats-officedocument.theme+xml"/>
  <Override PartName="/ppt/handoutMasters/handoutMaster1.xml" ContentType="application/vnd.openxmlformats-officedocument.presentationml.handoutMaster+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73" r:id="rId1"/>
  </p:sldMasterIdLst>
  <p:notesMasterIdLst>
    <p:notesMasterId r:id="rId45"/>
  </p:notesMasterIdLst>
  <p:handoutMasterIdLst>
    <p:handoutMasterId r:id="rId46"/>
  </p:handoutMasterIdLst>
  <p:sldIdLst>
    <p:sldId id="373" r:id="rId2"/>
    <p:sldId id="257" r:id="rId3"/>
    <p:sldId id="258" r:id="rId4"/>
    <p:sldId id="259" r:id="rId5"/>
    <p:sldId id="260" r:id="rId6"/>
    <p:sldId id="413" r:id="rId7"/>
    <p:sldId id="374" r:id="rId8"/>
    <p:sldId id="375" r:id="rId9"/>
    <p:sldId id="376" r:id="rId10"/>
    <p:sldId id="384" r:id="rId11"/>
    <p:sldId id="377" r:id="rId12"/>
    <p:sldId id="385" r:id="rId13"/>
    <p:sldId id="378" r:id="rId14"/>
    <p:sldId id="386" r:id="rId15"/>
    <p:sldId id="379" r:id="rId16"/>
    <p:sldId id="380" r:id="rId17"/>
    <p:sldId id="381" r:id="rId18"/>
    <p:sldId id="382" r:id="rId19"/>
    <p:sldId id="410" r:id="rId20"/>
    <p:sldId id="387" r:id="rId21"/>
    <p:sldId id="388" r:id="rId22"/>
    <p:sldId id="389" r:id="rId23"/>
    <p:sldId id="390" r:id="rId24"/>
    <p:sldId id="391" r:id="rId25"/>
    <p:sldId id="392" r:id="rId26"/>
    <p:sldId id="394" r:id="rId27"/>
    <p:sldId id="395" r:id="rId28"/>
    <p:sldId id="396" r:id="rId29"/>
    <p:sldId id="393" r:id="rId30"/>
    <p:sldId id="397" r:id="rId31"/>
    <p:sldId id="400" r:id="rId32"/>
    <p:sldId id="398" r:id="rId33"/>
    <p:sldId id="399" r:id="rId34"/>
    <p:sldId id="412" r:id="rId35"/>
    <p:sldId id="409" r:id="rId36"/>
    <p:sldId id="402" r:id="rId37"/>
    <p:sldId id="408" r:id="rId38"/>
    <p:sldId id="403" r:id="rId39"/>
    <p:sldId id="405" r:id="rId40"/>
    <p:sldId id="406" r:id="rId41"/>
    <p:sldId id="407" r:id="rId42"/>
    <p:sldId id="267" r:id="rId43"/>
    <p:sldId id="270" r:id="rId44"/>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3817" userDrawn="1">
          <p15:clr>
            <a:srgbClr val="A4A3A4"/>
          </p15:clr>
        </p15:guide>
        <p15:guide id="6" orient="horz" pos="1911"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junjianzjhw" initials="h" lastIdx="6" clrIdx="0">
    <p:extLst>
      <p:ext uri="{19B8F6BF-5375-455C-9EA6-DF929625EA0E}">
        <p15:presenceInfo xmlns:p15="http://schemas.microsoft.com/office/powerpoint/2012/main" userId="S-1-5-21-147214757-305610072-1517763936-5682676" providerId="AD"/>
      </p:ext>
    </p:extLst>
  </p:cmAuthor>
  <p:cmAuthor id="2" name="y00335324" initials="y" lastIdx="5" clrIdx="1">
    <p:extLst>
      <p:ext uri="{19B8F6BF-5375-455C-9EA6-DF929625EA0E}">
        <p15:presenceInfo xmlns:p15="http://schemas.microsoft.com/office/powerpoint/2012/main" userId="y00335324" providerId="None"/>
      </p:ext>
    </p:extLst>
  </p:cmAuthor>
  <p:cmAuthor id="3" name="Yangyufu (Yang)" initials="Y(" lastIdx="2" clrIdx="2">
    <p:extLst>
      <p:ext uri="{19B8F6BF-5375-455C-9EA6-DF929625EA0E}">
        <p15:presenceInfo xmlns:p15="http://schemas.microsoft.com/office/powerpoint/2012/main" userId="S-1-5-21-147214757-305610072-1517763936-445015" providerId="AD"/>
      </p:ext>
    </p:extLst>
  </p:cmAuthor>
  <p:cmAuthor id="4" name="Lixianzhi (Nick)" initials="L(" lastIdx="4" clrIdx="3">
    <p:extLst>
      <p:ext uri="{19B8F6BF-5375-455C-9EA6-DF929625EA0E}">
        <p15:presenceInfo xmlns:p15="http://schemas.microsoft.com/office/powerpoint/2012/main" userId="S-1-5-21-147214757-305610072-1517763936-33122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7061"/>
    <a:srgbClr val="FFD17D"/>
    <a:srgbClr val="00B0F0"/>
    <a:srgbClr val="99DFF9"/>
    <a:srgbClr val="F4FBFE"/>
    <a:srgbClr val="F3FBFE"/>
    <a:srgbClr val="FFF2CC"/>
    <a:srgbClr val="151515"/>
    <a:srgbClr val="C7000B"/>
    <a:srgbClr val="5757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307" autoAdjust="0"/>
    <p:restoredTop sz="90220" autoAdjust="0"/>
  </p:normalViewPr>
  <p:slideViewPr>
    <p:cSldViewPr snapToGrid="0" snapToObjects="1">
      <p:cViewPr varScale="1">
        <p:scale>
          <a:sx n="131" d="100"/>
          <a:sy n="131" d="100"/>
        </p:scale>
        <p:origin x="96" y="456"/>
      </p:cViewPr>
      <p:guideLst>
        <p:guide pos="3817"/>
        <p:guide orient="horz" pos="191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66" d="100"/>
          <a:sy n="66" d="100"/>
        </p:scale>
        <p:origin x="1488" y="40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customXml" Target="../customXml/item2.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9/1/2020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6797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179609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A proper running environment is the prerequisite for the proper running of a device.</a:t>
            </a:r>
          </a:p>
          <a:p>
            <a:r>
              <a:rPr lang="en-US" dirty="0">
                <a:latin typeface="Huawei Sans" panose="020C0503030203020204" pitchFamily="34" charset="0"/>
              </a:rPr>
              <a:t>Temperature and humidity </a:t>
            </a:r>
            <a:r>
              <a:rPr lang="en-US" dirty="0" smtClean="0">
                <a:latin typeface="Huawei Sans" panose="020C0503030203020204" pitchFamily="34" charset="0"/>
              </a:rPr>
              <a:t>easily</a:t>
            </a:r>
            <a:r>
              <a:rPr lang="en-US" baseline="0" dirty="0" smtClean="0">
                <a:latin typeface="Huawei Sans" panose="020C0503030203020204" pitchFamily="34" charset="0"/>
              </a:rPr>
              <a:t> affect</a:t>
            </a:r>
            <a:r>
              <a:rPr lang="en-US" dirty="0" smtClean="0">
                <a:latin typeface="Huawei Sans" panose="020C0503030203020204" pitchFamily="34" charset="0"/>
              </a:rPr>
              <a:t> </a:t>
            </a:r>
            <a:r>
              <a:rPr lang="en-US" dirty="0">
                <a:latin typeface="Huawei Sans" panose="020C0503030203020204" pitchFamily="34" charset="0"/>
              </a:rPr>
              <a:t>the proper running of devices. Standard equipment rooms should be equipped with thermometers and hygrometers, and </a:t>
            </a:r>
            <a:r>
              <a:rPr lang="en-US" dirty="0" smtClean="0">
                <a:latin typeface="Huawei Sans" panose="020C0503030203020204" pitchFamily="34" charset="0"/>
              </a:rPr>
              <a:t>check </a:t>
            </a:r>
            <a:r>
              <a:rPr lang="en-US" dirty="0">
                <a:latin typeface="Huawei Sans" panose="020C0503030203020204" pitchFamily="34" charset="0"/>
              </a:rPr>
              <a:t>and record </a:t>
            </a:r>
            <a:r>
              <a:rPr lang="en-US" dirty="0" smtClean="0">
                <a:latin typeface="Huawei Sans" panose="020C0503030203020204" pitchFamily="34" charset="0"/>
              </a:rPr>
              <a:t>of the </a:t>
            </a:r>
            <a:r>
              <a:rPr lang="en-US" dirty="0">
                <a:latin typeface="Huawei Sans" panose="020C0503030203020204" pitchFamily="34" charset="0"/>
              </a:rPr>
              <a:t>temperature and humidity </a:t>
            </a:r>
            <a:r>
              <a:rPr lang="en-US" dirty="0" smtClean="0">
                <a:latin typeface="Huawei Sans" panose="020C0503030203020204" pitchFamily="34" charset="0"/>
              </a:rPr>
              <a:t>should be performed on a daily basis.</a:t>
            </a:r>
            <a:endParaRPr lang="en-US" dirty="0">
              <a:latin typeface="Huawei Sans" panose="020C0503030203020204" pitchFamily="34" charset="0"/>
            </a:endParaRPr>
          </a:p>
          <a:p>
            <a:r>
              <a:rPr lang="en-US" dirty="0">
                <a:latin typeface="Huawei Sans" panose="020C0503030203020204" pitchFamily="34" charset="0"/>
              </a:rPr>
              <a:t>The cleanness and neatness of the equipment room also affect the proper running of the equipment.</a:t>
            </a:r>
          </a:p>
          <a:p>
            <a:pPr lvl="1"/>
            <a:r>
              <a:rPr lang="en-US" dirty="0">
                <a:latin typeface="Huawei Sans" panose="020C0503030203020204" pitchFamily="34" charset="0"/>
              </a:rPr>
              <a:t>Cleanness affects heat dissipation.</a:t>
            </a:r>
          </a:p>
          <a:p>
            <a:pPr lvl="1"/>
            <a:r>
              <a:rPr lang="en-US" dirty="0">
                <a:latin typeface="Huawei Sans" panose="020C0503030203020204" pitchFamily="34" charset="0"/>
              </a:rPr>
              <a:t>Tidiness refers to the proper layout of devices and cables. Devices </a:t>
            </a:r>
            <a:r>
              <a:rPr lang="en-US" dirty="0" smtClean="0">
                <a:latin typeface="Huawei Sans" panose="020C0503030203020204" pitchFamily="34" charset="0"/>
              </a:rPr>
              <a:t>must be installed and </a:t>
            </a:r>
            <a:r>
              <a:rPr lang="en-US" dirty="0">
                <a:latin typeface="Huawei Sans" panose="020C0503030203020204" pitchFamily="34" charset="0"/>
              </a:rPr>
              <a:t>cables must be routed according to installation and deployment requirements. However, during network operation, temporary adjustments, such as temporary jumper tests, are often made. After such activities are taken for a period of time, the equipment room becomes disordered. The purpose of checking the equipment environment is to find out and rectify these problems in time.</a:t>
            </a:r>
          </a:p>
          <a:p>
            <a:r>
              <a:rPr lang="en-US" dirty="0">
                <a:latin typeface="Huawei Sans" panose="020C0503030203020204" pitchFamily="34" charset="0"/>
              </a:rPr>
              <a:t>For nonstandard equipment rooms, checking the equipment environment more carefully. For example, check the cleanness and heat dissipation of equipment rooms on floors.</a:t>
            </a:r>
          </a:p>
          <a:p>
            <a:r>
              <a:rPr lang="en-US" dirty="0">
                <a:latin typeface="Huawei Sans" panose="020C0503030203020204" pitchFamily="34" charset="0"/>
              </a:rPr>
              <a:t>The preceding check items may vary according to devices. For details, see the product documentation of each type of device.</a:t>
            </a:r>
          </a:p>
        </p:txBody>
      </p:sp>
    </p:spTree>
    <p:extLst>
      <p:ext uri="{BB962C8B-B14F-4D97-AF65-F5344CB8AC3E}">
        <p14:creationId xmlns:p14="http://schemas.microsoft.com/office/powerpoint/2010/main" val="14070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59296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spcAft>
                <a:spcPts val="300"/>
              </a:spcAft>
            </a:pPr>
            <a:r>
              <a:rPr lang="en-US" dirty="0">
                <a:latin typeface="Huawei Sans" panose="020C0503030203020204" pitchFamily="34" charset="0"/>
              </a:rPr>
              <a:t>Software version running on a device:</a:t>
            </a:r>
          </a:p>
          <a:p>
            <a:pPr lvl="1">
              <a:lnSpc>
                <a:spcPct val="100000"/>
              </a:lnSpc>
              <a:spcAft>
                <a:spcPts val="300"/>
              </a:spcAft>
            </a:pPr>
            <a:r>
              <a:rPr lang="en-US" dirty="0">
                <a:latin typeface="Huawei Sans" panose="020C0503030203020204" pitchFamily="34" charset="0"/>
              </a:rPr>
              <a:t>The running </a:t>
            </a:r>
            <a:r>
              <a:rPr lang="en-US" dirty="0" smtClean="0">
                <a:latin typeface="Huawei Sans" panose="020C0503030203020204" pitchFamily="34" charset="0"/>
              </a:rPr>
              <a:t>software version </a:t>
            </a:r>
            <a:r>
              <a:rPr lang="en-US" dirty="0">
                <a:latin typeface="Huawei Sans" panose="020C0503030203020204" pitchFamily="34" charset="0"/>
              </a:rPr>
              <a:t>of a device should be confirmed </a:t>
            </a:r>
            <a:r>
              <a:rPr lang="en-US" dirty="0" smtClean="0">
                <a:latin typeface="Huawei Sans" panose="020C0503030203020204" pitchFamily="34" charset="0"/>
              </a:rPr>
              <a:t>in </a:t>
            </a:r>
            <a:r>
              <a:rPr lang="en-US" dirty="0">
                <a:latin typeface="Huawei Sans" panose="020C0503030203020204" pitchFamily="34" charset="0"/>
              </a:rPr>
              <a:t>project </a:t>
            </a:r>
            <a:r>
              <a:rPr lang="en-US" dirty="0" smtClean="0">
                <a:latin typeface="Huawei Sans" panose="020C0503030203020204" pitchFamily="34" charset="0"/>
              </a:rPr>
              <a:t>implementation. </a:t>
            </a:r>
            <a:r>
              <a:rPr lang="en-US" dirty="0">
                <a:latin typeface="Huawei Sans" panose="020C0503030203020204" pitchFamily="34" charset="0"/>
              </a:rPr>
              <a:t>In normal cases, the version information does not change. Pay attention to any change in version information. This situation is usually caused by nonstandard management.</a:t>
            </a:r>
          </a:p>
          <a:p>
            <a:pPr lvl="1">
              <a:lnSpc>
                <a:spcPct val="100000"/>
              </a:lnSpc>
              <a:spcAft>
                <a:spcPts val="300"/>
              </a:spcAft>
            </a:pPr>
            <a:r>
              <a:rPr lang="en-US" dirty="0">
                <a:latin typeface="Huawei Sans" panose="020C0503030203020204" pitchFamily="34" charset="0"/>
              </a:rPr>
              <a:t>If a device is newly added, the software version may be different from the existing software version. Some devices may be upgraded or downgraded due to other reasons. Especially on a large-scale network, the same type of device may run different versions. In this case, verify that different versions can meet the same network function requirements.</a:t>
            </a:r>
          </a:p>
          <a:p>
            <a:pPr>
              <a:lnSpc>
                <a:spcPct val="100000"/>
              </a:lnSpc>
              <a:spcAft>
                <a:spcPts val="300"/>
              </a:spcAft>
            </a:pPr>
            <a:r>
              <a:rPr lang="en-US" dirty="0">
                <a:latin typeface="Huawei Sans" panose="020C0503030203020204" pitchFamily="34" charset="0"/>
              </a:rPr>
              <a:t>Startup information:</a:t>
            </a:r>
          </a:p>
          <a:p>
            <a:pPr lvl="1">
              <a:lnSpc>
                <a:spcPct val="100000"/>
              </a:lnSpc>
              <a:spcAft>
                <a:spcPts val="300"/>
              </a:spcAft>
            </a:pPr>
            <a:r>
              <a:rPr lang="en-US" dirty="0">
                <a:latin typeface="Huawei Sans" panose="020C0503030203020204" pitchFamily="34" charset="0"/>
              </a:rPr>
              <a:t>Multiple software </a:t>
            </a:r>
            <a:r>
              <a:rPr lang="en-US" dirty="0" smtClean="0">
                <a:latin typeface="Huawei Sans" panose="020C0503030203020204" pitchFamily="34" charset="0"/>
              </a:rPr>
              <a:t>packages </a:t>
            </a:r>
            <a:r>
              <a:rPr lang="en-US" dirty="0">
                <a:latin typeface="Huawei Sans" panose="020C0503030203020204" pitchFamily="34" charset="0"/>
              </a:rPr>
              <a:t>of different versions or configuration files may be stored on a device. In this case, changing startup information may cause great risks to the proper running of the network. Once the device is restarted (for example, if power supply is faulty), the running of the entire network may be adversely affected.</a:t>
            </a:r>
          </a:p>
          <a:p>
            <a:pPr lvl="0">
              <a:lnSpc>
                <a:spcPct val="100000"/>
              </a:lnSpc>
              <a:spcAft>
                <a:spcPts val="300"/>
              </a:spcAft>
            </a:pPr>
            <a:r>
              <a:rPr lang="en-US" dirty="0">
                <a:latin typeface="Huawei Sans" panose="020C0503030203020204" pitchFamily="34" charset="0"/>
              </a:rPr>
              <a:t>License information:</a:t>
            </a:r>
          </a:p>
          <a:p>
            <a:pPr lvl="1">
              <a:lnSpc>
                <a:spcPct val="100000"/>
              </a:lnSpc>
              <a:spcAft>
                <a:spcPts val="300"/>
              </a:spcAft>
            </a:pPr>
            <a:r>
              <a:rPr lang="en-US" dirty="0">
                <a:latin typeface="Huawei Sans" panose="020C0503030203020204" pitchFamily="34" charset="0"/>
              </a:rPr>
              <a:t>License rules vary according to devices. The licenses of some devices have validity periods.</a:t>
            </a:r>
          </a:p>
          <a:p>
            <a:pPr lvl="0">
              <a:lnSpc>
                <a:spcPct val="100000"/>
              </a:lnSpc>
              <a:spcAft>
                <a:spcPts val="300"/>
              </a:spcAft>
            </a:pPr>
            <a:r>
              <a:rPr lang="en-US" dirty="0">
                <a:latin typeface="Huawei Sans" panose="020C0503030203020204" pitchFamily="34" charset="0"/>
              </a:rPr>
              <a:t>Storage space:</a:t>
            </a:r>
          </a:p>
          <a:p>
            <a:pPr lvl="1">
              <a:lnSpc>
                <a:spcPct val="100000"/>
              </a:lnSpc>
              <a:spcAft>
                <a:spcPts val="300"/>
              </a:spcAft>
            </a:pPr>
            <a:r>
              <a:rPr lang="en-US" dirty="0">
                <a:latin typeface="Huawei Sans" panose="020C0503030203020204" pitchFamily="34" charset="0"/>
              </a:rPr>
              <a:t>Although most devices provide storage space of dozens of GBs or even hundreds of GBs, storage resources are consumed when some files, such as log files, are continuously generated during device running. In some abnormal situations, for example, when a device is attacked or device information changes frequently, the number of log files increases sharply. If this phenomenon persists, the storage space of the device may be exhausted, and as a result, key information may be lost.</a:t>
            </a:r>
          </a:p>
          <a:p>
            <a:pPr>
              <a:lnSpc>
                <a:spcPct val="100000"/>
              </a:lnSpc>
              <a:spcAft>
                <a:spcPts val="300"/>
              </a:spcAft>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1216062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5005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963891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34622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1177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6269292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67545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865977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357776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03095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sz="1100" dirty="0">
                <a:latin typeface="Huawei Sans" panose="020C0503030203020204" pitchFamily="34" charset="0"/>
              </a:rPr>
              <a:t>You can configure information output rules as needed to control the output of various types and levels of information along information channels in different output directions.</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A remote terminal is used to log in to a device through a VTY interface to receive logs, traps, and debugging information, facilitating remote maintenance.</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endParaRPr lang="zh-CN" altLang="en-US" sz="1100"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383244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38525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0305584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29308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Enable </a:t>
            </a:r>
            <a:r>
              <a:rPr lang="en-US" dirty="0" smtClean="0">
                <a:latin typeface="Huawei Sans" panose="020C0503030203020204" pitchFamily="34" charset="0"/>
              </a:rPr>
              <a:t>a </a:t>
            </a:r>
            <a:r>
              <a:rPr lang="en-US" dirty="0">
                <a:latin typeface="Huawei Sans" panose="020C0503030203020204" pitchFamily="34" charset="0"/>
              </a:rPr>
              <a:t>device to send information to a log host.</a:t>
            </a:r>
          </a:p>
          <a:p>
            <a:pPr lvl="1"/>
            <a:r>
              <a:rPr lang="en-US" dirty="0">
                <a:latin typeface="Huawei Sans" panose="020C0503030203020204" pitchFamily="34" charset="0"/>
              </a:rPr>
              <a:t>[HUAWEI] </a:t>
            </a:r>
            <a:r>
              <a:rPr lang="en-US" b="1" dirty="0">
                <a:latin typeface="Huawei Sans" panose="020C0503030203020204" pitchFamily="34" charset="0"/>
              </a:rPr>
              <a:t>info-center </a:t>
            </a:r>
            <a:r>
              <a:rPr lang="en-US" b="1" dirty="0" err="1">
                <a:latin typeface="Huawei Sans" panose="020C0503030203020204" pitchFamily="34" charset="0"/>
              </a:rPr>
              <a:t>loghost</a:t>
            </a:r>
            <a:r>
              <a:rPr lang="en-US" b="1" dirty="0">
                <a:latin typeface="Huawei Sans" panose="020C0503030203020204" pitchFamily="34" charset="0"/>
              </a:rPr>
              <a:t> </a:t>
            </a:r>
            <a:r>
              <a:rPr lang="en-US" b="1" dirty="0" err="1">
                <a:latin typeface="Huawei Sans" panose="020C0503030203020204" pitchFamily="34" charset="0"/>
              </a:rPr>
              <a:t>ip</a:t>
            </a:r>
            <a:r>
              <a:rPr lang="en-US" b="1" dirty="0">
                <a:latin typeface="Huawei Sans" panose="020C0503030203020204" pitchFamily="34" charset="0"/>
              </a:rPr>
              <a:t>-address </a:t>
            </a:r>
            <a:r>
              <a:rPr lang="en-US" dirty="0">
                <a:latin typeface="Huawei Sans" panose="020C0503030203020204" pitchFamily="34" charset="0"/>
              </a:rPr>
              <a:t>{ </a:t>
            </a:r>
            <a:r>
              <a:rPr lang="en-US" b="1" dirty="0">
                <a:latin typeface="Huawei Sans" panose="020C0503030203020204" pitchFamily="34" charset="0"/>
              </a:rPr>
              <a:t>source-</a:t>
            </a:r>
            <a:r>
              <a:rPr lang="en-US" b="1" dirty="0" err="1">
                <a:latin typeface="Huawei Sans" panose="020C0503030203020204" pitchFamily="34" charset="0"/>
              </a:rPr>
              <a:t>ip</a:t>
            </a:r>
            <a:r>
              <a:rPr lang="en-US" b="1" dirty="0">
                <a:latin typeface="Huawei Sans" panose="020C0503030203020204" pitchFamily="34" charset="0"/>
              </a:rPr>
              <a:t> </a:t>
            </a:r>
            <a:r>
              <a:rPr lang="en-US" i="1" dirty="0">
                <a:latin typeface="Huawei Sans" panose="020C0503030203020204" pitchFamily="34" charset="0"/>
              </a:rPr>
              <a:t>source-</a:t>
            </a:r>
            <a:r>
              <a:rPr lang="en-US" i="1" dirty="0" err="1">
                <a:latin typeface="Huawei Sans" panose="020C0503030203020204" pitchFamily="34" charset="0"/>
              </a:rPr>
              <a:t>ip</a:t>
            </a:r>
            <a:r>
              <a:rPr lang="en-US" i="1" dirty="0">
                <a:latin typeface="Huawei Sans" panose="020C0503030203020204" pitchFamily="34" charset="0"/>
              </a:rPr>
              <a:t>-address</a:t>
            </a:r>
            <a:r>
              <a:rPr lang="en-US" dirty="0">
                <a:latin typeface="Huawei Sans" panose="020C0503030203020204" pitchFamily="34" charset="0"/>
              </a:rPr>
              <a:t> } | </a:t>
            </a:r>
            <a:r>
              <a:rPr lang="en-US" b="1" dirty="0">
                <a:latin typeface="Huawei Sans" panose="020C0503030203020204" pitchFamily="34" charset="0"/>
              </a:rPr>
              <a:t>transport</a:t>
            </a:r>
            <a:r>
              <a:rPr lang="en-US" dirty="0">
                <a:latin typeface="Huawei Sans" panose="020C0503030203020204" pitchFamily="34" charset="0"/>
              </a:rPr>
              <a:t> </a:t>
            </a:r>
            <a:r>
              <a:rPr lang="en-US" b="1" dirty="0">
                <a:latin typeface="Huawei Sans" panose="020C0503030203020204" pitchFamily="34" charset="0"/>
              </a:rPr>
              <a:t>{ </a:t>
            </a:r>
            <a:r>
              <a:rPr lang="en-US" b="1" dirty="0" err="1">
                <a:latin typeface="Huawei Sans" panose="020C0503030203020204" pitchFamily="34" charset="0"/>
              </a:rPr>
              <a:t>udp</a:t>
            </a:r>
            <a:r>
              <a:rPr lang="en-US" b="1" dirty="0">
                <a:latin typeface="Huawei Sans" panose="020C0503030203020204" pitchFamily="34" charset="0"/>
              </a:rPr>
              <a:t> | </a:t>
            </a:r>
            <a:r>
              <a:rPr lang="en-US" b="1" dirty="0" err="1">
                <a:latin typeface="Huawei Sans" panose="020C0503030203020204" pitchFamily="34" charset="0"/>
              </a:rPr>
              <a:t>tcp</a:t>
            </a:r>
            <a:r>
              <a:rPr lang="en-US" b="1" dirty="0">
                <a:latin typeface="Huawei Sans" panose="020C0503030203020204" pitchFamily="34" charset="0"/>
              </a:rPr>
              <a:t> </a:t>
            </a:r>
            <a:r>
              <a:rPr lang="en-US" b="1" dirty="0" err="1">
                <a:latin typeface="Huawei Sans" panose="020C0503030203020204" pitchFamily="34" charset="0"/>
              </a:rPr>
              <a:t>ssl</a:t>
            </a:r>
            <a:r>
              <a:rPr lang="en-US" b="1" dirty="0">
                <a:latin typeface="Huawei Sans" panose="020C0503030203020204" pitchFamily="34" charset="0"/>
              </a:rPr>
              <a:t>-policy </a:t>
            </a:r>
            <a:r>
              <a:rPr lang="en-US" i="1" dirty="0">
                <a:latin typeface="Huawei Sans" panose="020C0503030203020204" pitchFamily="34" charset="0"/>
              </a:rPr>
              <a:t>policy-name</a:t>
            </a:r>
            <a:r>
              <a:rPr lang="en-US" dirty="0">
                <a:latin typeface="Huawei Sans" panose="020C0503030203020204" pitchFamily="34" charset="0"/>
              </a:rPr>
              <a:t> } ] </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4885201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452183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5478584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62889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885948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7305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17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35066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pPr>
            <a:r>
              <a:rPr lang="en-US" sz="1100" dirty="0">
                <a:latin typeface="Huawei Sans" panose="020C0503030203020204" pitchFamily="34" charset="0"/>
              </a:rPr>
              <a:t>To facilitate display, the debugging information displayed on this page is adjusted.</a:t>
            </a:r>
          </a:p>
          <a:p>
            <a:pPr>
              <a:lnSpc>
                <a:spcPct val="100000"/>
              </a:lnSpc>
            </a:pPr>
            <a:r>
              <a:rPr lang="en-US" sz="1100" dirty="0">
                <a:latin typeface="Huawei Sans" panose="020C0503030203020204" pitchFamily="34" charset="0"/>
              </a:rPr>
              <a:t>The </a:t>
            </a:r>
            <a:r>
              <a:rPr lang="en-US" sz="1100" dirty="0" smtClean="0">
                <a:latin typeface="Huawei Sans" panose="020C0503030203020204" pitchFamily="34" charset="0"/>
              </a:rPr>
              <a:t>con</a:t>
            </a:r>
            <a:r>
              <a:rPr lang="en-US" altLang="zh-CN" sz="1100" dirty="0" smtClean="0">
                <a:latin typeface="Huawei Sans" panose="020C0503030203020204" pitchFamily="34" charset="0"/>
              </a:rPr>
              <a:t>t</a:t>
            </a:r>
            <a:r>
              <a:rPr lang="en-US" sz="1100" dirty="0" smtClean="0">
                <a:latin typeface="Huawei Sans" panose="020C0503030203020204" pitchFamily="34" charset="0"/>
              </a:rPr>
              <a:t>ent </a:t>
            </a:r>
            <a:r>
              <a:rPr lang="en-US" sz="1100" dirty="0">
                <a:latin typeface="Huawei Sans" panose="020C0503030203020204" pitchFamily="34" charset="0"/>
              </a:rPr>
              <a:t>of the Hello packet sent by R1 through GE 0/0/0 is as follows:</a:t>
            </a:r>
          </a:p>
          <a:p>
            <a:pPr marL="360000" lvl="1" indent="0">
              <a:lnSpc>
                <a:spcPct val="100000"/>
              </a:lnSpc>
              <a:buNone/>
            </a:pPr>
            <a:r>
              <a:rPr lang="en-US" sz="1100" dirty="0">
                <a:latin typeface="Huawei Sans" panose="020C0503030203020204" pitchFamily="34" charset="0"/>
              </a:rPr>
              <a:t>&lt;R1&gt;</a:t>
            </a:r>
          </a:p>
          <a:p>
            <a:pPr marL="360000" lvl="1" indent="0">
              <a:lnSpc>
                <a:spcPct val="100000"/>
              </a:lnSpc>
              <a:buNone/>
            </a:pPr>
            <a:r>
              <a:rPr lang="en-US" sz="1100" dirty="0">
                <a:latin typeface="Huawei Sans" panose="020C0503030203020204" pitchFamily="34" charset="0"/>
              </a:rPr>
              <a:t>Jun 23 2020 10:14:21.751.1-08:00 R1 RM/6/RMDEBUG:</a:t>
            </a:r>
          </a:p>
          <a:p>
            <a:pPr marL="360000" lvl="1" indent="0">
              <a:lnSpc>
                <a:spcPct val="100000"/>
              </a:lnSpc>
              <a:buNone/>
            </a:pPr>
            <a:r>
              <a:rPr lang="en-US" sz="1100" dirty="0">
                <a:latin typeface="Huawei Sans" panose="020C0503030203020204" pitchFamily="34" charset="0"/>
              </a:rPr>
              <a:t> </a:t>
            </a:r>
            <a:r>
              <a:rPr lang="en-US" sz="1100" dirty="0" err="1">
                <a:latin typeface="Huawei Sans" panose="020C0503030203020204" pitchFamily="34" charset="0"/>
              </a:rPr>
              <a:t>FileID</a:t>
            </a:r>
            <a:r>
              <a:rPr lang="en-US" sz="1100" dirty="0">
                <a:latin typeface="Huawei Sans" panose="020C0503030203020204" pitchFamily="34" charset="0"/>
              </a:rPr>
              <a:t>: 0xd0178025 Line: 559 Level: 0x20</a:t>
            </a:r>
          </a:p>
          <a:p>
            <a:pPr marL="360000" lvl="1" indent="0">
              <a:lnSpc>
                <a:spcPct val="100000"/>
              </a:lnSpc>
              <a:buNone/>
            </a:pPr>
            <a:r>
              <a:rPr lang="en-US" sz="1100" dirty="0">
                <a:latin typeface="Huawei Sans" panose="020C0503030203020204" pitchFamily="34" charset="0"/>
              </a:rPr>
              <a:t> OSPF 1: SEND Packet. Interface: GigabitEthernet0/0/0</a:t>
            </a:r>
          </a:p>
          <a:p>
            <a:pPr marL="360000" lvl="1" indent="0">
              <a:lnSpc>
                <a:spcPct val="100000"/>
              </a:lnSpc>
              <a:buNone/>
            </a:pPr>
            <a:r>
              <a:rPr lang="en-US" sz="1100" dirty="0">
                <a:latin typeface="Huawei Sans" panose="020C0503030203020204" pitchFamily="34" charset="0"/>
              </a:rPr>
              <a:t>&lt;R1&gt;Jun  23 2020 10:14:21.751.2-08:00 R1 RM/6/RMDEBUG:  Source Address: 10.0.12.1</a:t>
            </a:r>
          </a:p>
          <a:p>
            <a:pPr marL="360000" lvl="1" indent="0">
              <a:lnSpc>
                <a:spcPct val="100000"/>
              </a:lnSpc>
              <a:buNone/>
            </a:pPr>
            <a:r>
              <a:rPr lang="en-US" sz="1100" dirty="0">
                <a:latin typeface="Huawei Sans" panose="020C0503030203020204" pitchFamily="34" charset="0"/>
              </a:rPr>
              <a:t>&lt;R1&gt;Jun  23 2020 10:14:21.751.3-08:00 R1 RM/6/RMDEBUG:  Destination Address: 224.0.0.5</a:t>
            </a:r>
          </a:p>
          <a:p>
            <a:pPr marL="360000" lvl="1" indent="0">
              <a:lnSpc>
                <a:spcPct val="100000"/>
              </a:lnSpc>
              <a:buNone/>
            </a:pPr>
            <a:r>
              <a:rPr lang="en-US" sz="1100" dirty="0">
                <a:latin typeface="Huawei Sans" panose="020C0503030203020204" pitchFamily="34" charset="0"/>
              </a:rPr>
              <a:t>&lt;R1&gt;Jun  23 2020 10:14:21.751.4-08:00 R1 RM/6/RMDEBUG:  </a:t>
            </a:r>
            <a:r>
              <a:rPr lang="en-US" sz="1100" dirty="0" err="1">
                <a:latin typeface="Huawei Sans" panose="020C0503030203020204" pitchFamily="34" charset="0"/>
              </a:rPr>
              <a:t>Ver</a:t>
            </a:r>
            <a:r>
              <a:rPr lang="en-US" sz="1100" dirty="0">
                <a:latin typeface="Huawei Sans" panose="020C0503030203020204" pitchFamily="34" charset="0"/>
              </a:rPr>
              <a:t># 2, Type: 1 (Hello)</a:t>
            </a:r>
          </a:p>
          <a:p>
            <a:pPr marL="360000" lvl="1" indent="0">
              <a:lnSpc>
                <a:spcPct val="100000"/>
              </a:lnSpc>
              <a:buNone/>
            </a:pPr>
            <a:r>
              <a:rPr lang="en-US" sz="1100" dirty="0">
                <a:latin typeface="Huawei Sans" panose="020C0503030203020204" pitchFamily="34" charset="0"/>
              </a:rPr>
              <a:t>&lt;R1&gt;Jun  23 2020 10:14:21.751.5-08:00 R1 RM/6/RMDEBUG:  Length: 48, Router: 10.0.12.1</a:t>
            </a:r>
          </a:p>
          <a:p>
            <a:pPr marL="360000" lvl="1" indent="0">
              <a:lnSpc>
                <a:spcPct val="100000"/>
              </a:lnSpc>
              <a:buNone/>
            </a:pPr>
            <a:r>
              <a:rPr lang="en-US" sz="1100" dirty="0">
                <a:latin typeface="Huawei Sans" panose="020C0503030203020204" pitchFamily="34" charset="0"/>
              </a:rPr>
              <a:t>&lt;R1&gt;Jun 23 2020 10:14:21.751.6-08:00 R1 RM/6/RMDEBUG:  Area: 0.0.0.0, </a:t>
            </a:r>
            <a:r>
              <a:rPr lang="en-US" sz="1100" dirty="0" err="1">
                <a:latin typeface="Huawei Sans" panose="020C0503030203020204" pitchFamily="34" charset="0"/>
              </a:rPr>
              <a:t>Chksum</a:t>
            </a:r>
            <a:r>
              <a:rPr lang="en-US" sz="1100" dirty="0">
                <a:latin typeface="Huawei Sans" panose="020C0503030203020204" pitchFamily="34" charset="0"/>
              </a:rPr>
              <a:t>: ae94</a:t>
            </a:r>
          </a:p>
          <a:p>
            <a:pPr marL="360000" lvl="1" indent="0">
              <a:lnSpc>
                <a:spcPct val="100000"/>
              </a:lnSpc>
              <a:buNone/>
            </a:pPr>
            <a:r>
              <a:rPr lang="en-US" sz="1100" dirty="0">
                <a:latin typeface="Huawei Sans" panose="020C0503030203020204" pitchFamily="34" charset="0"/>
              </a:rPr>
              <a:t>&lt;R1&gt;Jun  23 2020 10:14:21.751.7-08:00 R1 RM/6/RMDEBUG:  </a:t>
            </a:r>
            <a:r>
              <a:rPr lang="en-US" sz="1100" dirty="0" err="1">
                <a:latin typeface="Huawei Sans" panose="020C0503030203020204" pitchFamily="34" charset="0"/>
              </a:rPr>
              <a:t>AuType</a:t>
            </a:r>
            <a:r>
              <a:rPr lang="en-US" sz="1100" dirty="0">
                <a:latin typeface="Huawei Sans" panose="020C0503030203020204" pitchFamily="34" charset="0"/>
              </a:rPr>
              <a:t>: 00</a:t>
            </a:r>
          </a:p>
          <a:p>
            <a:pPr marL="360000" lvl="1" indent="0">
              <a:lnSpc>
                <a:spcPct val="100000"/>
              </a:lnSpc>
              <a:buNone/>
            </a:pPr>
            <a:r>
              <a:rPr lang="en-US" sz="1100" dirty="0">
                <a:latin typeface="Huawei Sans" panose="020C0503030203020204" pitchFamily="34" charset="0"/>
              </a:rPr>
              <a:t>&lt;R1&gt;Jun 23 2020 10:14:21.751.8-08:00 R1 RM/6/RMDEBUG:  Key(</a:t>
            </a:r>
            <a:r>
              <a:rPr lang="en-US" sz="1100" dirty="0" err="1">
                <a:latin typeface="Huawei Sans" panose="020C0503030203020204" pitchFamily="34" charset="0"/>
              </a:rPr>
              <a:t>ascii</a:t>
            </a:r>
            <a:r>
              <a:rPr lang="en-US" sz="1100" dirty="0">
                <a:latin typeface="Huawei Sans" panose="020C0503030203020204" pitchFamily="34" charset="0"/>
              </a:rPr>
              <a:t>): * * * * * * * *</a:t>
            </a:r>
          </a:p>
          <a:p>
            <a:pPr marL="360000" lvl="1" indent="0">
              <a:lnSpc>
                <a:spcPct val="100000"/>
              </a:lnSpc>
              <a:buNone/>
            </a:pPr>
            <a:r>
              <a:rPr lang="en-US" sz="1100" dirty="0">
                <a:latin typeface="Huawei Sans" panose="020C0503030203020204" pitchFamily="34" charset="0"/>
              </a:rPr>
              <a:t>&lt;R1&gt;Jun 23 2020 10:14:21.751.9-08:00 R1 RM/6/RMDEBUG:  Net Mask: </a:t>
            </a:r>
            <a:r>
              <a:rPr lang="en-US" sz="1100" dirty="0" smtClean="0">
                <a:latin typeface="Huawei Sans" panose="020C0503030203020204" pitchFamily="34" charset="0"/>
              </a:rPr>
              <a:t>255.255.255.0</a:t>
            </a:r>
            <a:endParaRPr lang="en-US" sz="1100" dirty="0">
              <a:latin typeface="Huawei Sans" panose="020C0503030203020204" pitchFamily="34" charset="0"/>
            </a:endParaRPr>
          </a:p>
        </p:txBody>
      </p:sp>
    </p:spTree>
    <p:extLst>
      <p:ext uri="{BB962C8B-B14F-4D97-AF65-F5344CB8AC3E}">
        <p14:creationId xmlns:p14="http://schemas.microsoft.com/office/powerpoint/2010/main" val="36862072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65175"/>
            <a:ext cx="5932800" cy="5108400"/>
          </a:xfrm>
        </p:spPr>
        <p:txBody>
          <a:bodyPr/>
          <a:lstStyle/>
          <a:p>
            <a:pPr marL="360000" lvl="1" indent="0">
              <a:lnSpc>
                <a:spcPct val="100000"/>
              </a:lnSpc>
              <a:buNone/>
            </a:pPr>
            <a:r>
              <a:rPr lang="en-US" altLang="zh-CN" dirty="0">
                <a:latin typeface="Huawei Sans" panose="020C0503030203020204" pitchFamily="34" charset="0"/>
              </a:rPr>
              <a:t>&lt;R1&gt;Jun  23 2020 10:14:21.751.10-08:00 R1 RM/6/RMDEBUG:  Hello </a:t>
            </a:r>
            <a:r>
              <a:rPr lang="en-US" altLang="zh-CN" dirty="0" err="1">
                <a:latin typeface="Huawei Sans" panose="020C0503030203020204" pitchFamily="34" charset="0"/>
              </a:rPr>
              <a:t>Int</a:t>
            </a:r>
            <a:r>
              <a:rPr lang="en-US" altLang="zh-CN" dirty="0">
                <a:latin typeface="Huawei Sans" panose="020C0503030203020204" pitchFamily="34" charset="0"/>
              </a:rPr>
              <a:t>: 10, Option: _E_</a:t>
            </a:r>
          </a:p>
          <a:p>
            <a:pPr marL="360000" lvl="1" indent="0">
              <a:lnSpc>
                <a:spcPct val="100000"/>
              </a:lnSpc>
              <a:buNone/>
            </a:pPr>
            <a:r>
              <a:rPr lang="en-US" altLang="zh-CN" dirty="0">
                <a:latin typeface="Huawei Sans" panose="020C0503030203020204" pitchFamily="34" charset="0"/>
              </a:rPr>
              <a:t>&lt;R1&gt;Jun  23 2020 10:14:21.751.11-08:00 R1 RM/6/RMDEBUG:  </a:t>
            </a:r>
            <a:r>
              <a:rPr lang="en-US" altLang="zh-CN" dirty="0" err="1">
                <a:latin typeface="Huawei Sans" panose="020C0503030203020204" pitchFamily="34" charset="0"/>
              </a:rPr>
              <a:t>Rtr</a:t>
            </a:r>
            <a:r>
              <a:rPr lang="en-US" altLang="zh-CN" dirty="0">
                <a:latin typeface="Huawei Sans" panose="020C0503030203020204" pitchFamily="34" charset="0"/>
              </a:rPr>
              <a:t> Priority: 1, Dead </a:t>
            </a:r>
            <a:r>
              <a:rPr lang="en-US" altLang="zh-CN" dirty="0" err="1">
                <a:latin typeface="Huawei Sans" panose="020C0503030203020204" pitchFamily="34" charset="0"/>
              </a:rPr>
              <a:t>Int</a:t>
            </a:r>
            <a:r>
              <a:rPr lang="en-US" altLang="zh-CN" dirty="0">
                <a:latin typeface="Huawei Sans" panose="020C0503030203020204" pitchFamily="34" charset="0"/>
              </a:rPr>
              <a:t>: 40</a:t>
            </a:r>
          </a:p>
          <a:p>
            <a:pPr marL="360000" lvl="1" indent="0">
              <a:lnSpc>
                <a:spcPct val="100000"/>
              </a:lnSpc>
              <a:buNone/>
            </a:pPr>
            <a:r>
              <a:rPr lang="en-US" altLang="zh-CN" dirty="0">
                <a:latin typeface="Huawei Sans" panose="020C0503030203020204" pitchFamily="34" charset="0"/>
              </a:rPr>
              <a:t>&lt;R1&gt;Jun  23 2020 10:14:21.751.12-08:00 R1 RM/6/RMDEBUG:  DR: 10.0.12.2</a:t>
            </a:r>
          </a:p>
          <a:p>
            <a:pPr marL="360000" lvl="1" indent="0">
              <a:lnSpc>
                <a:spcPct val="100000"/>
              </a:lnSpc>
              <a:buNone/>
            </a:pPr>
            <a:r>
              <a:rPr lang="en-US" altLang="zh-CN" dirty="0">
                <a:latin typeface="Huawei Sans" panose="020C0503030203020204" pitchFamily="34" charset="0"/>
              </a:rPr>
              <a:t>&lt;R1&gt;Jun  23 2020 10:14:21.751.13-08:00 R1 RM/6/RMDEBUG:  BDR: 10.0.12.1</a:t>
            </a:r>
          </a:p>
          <a:p>
            <a:pPr marL="360000" lvl="1" indent="0">
              <a:lnSpc>
                <a:spcPct val="100000"/>
              </a:lnSpc>
              <a:buNone/>
            </a:pPr>
            <a:r>
              <a:rPr lang="en-US" altLang="zh-CN" dirty="0">
                <a:latin typeface="Huawei Sans" panose="020C0503030203020204" pitchFamily="34" charset="0"/>
              </a:rPr>
              <a:t>&lt;R1&gt;Jun  23 2020 10:14:21.751.14-08:00 R1 RM/6/RMDEBUG:  # Attached Neighbors: 1</a:t>
            </a:r>
          </a:p>
          <a:p>
            <a:pPr marL="360000" lvl="1" indent="0">
              <a:lnSpc>
                <a:spcPct val="100000"/>
              </a:lnSpc>
              <a:buNone/>
            </a:pPr>
            <a:r>
              <a:rPr lang="en-US" altLang="zh-CN" dirty="0">
                <a:latin typeface="Huawei Sans" panose="020C0503030203020204" pitchFamily="34" charset="0"/>
              </a:rPr>
              <a:t>&lt;R1&gt;Jun  23 2020 10:14:21.751.15-08:00 R1 RM/6/RMDEBUG:    Neighbor: 10.0.2.2</a:t>
            </a:r>
          </a:p>
          <a:p>
            <a:pPr marL="360000" lvl="1" indent="0">
              <a:lnSpc>
                <a:spcPct val="100000"/>
              </a:lnSpc>
              <a:buNone/>
            </a:pPr>
            <a:r>
              <a:rPr lang="en-US" altLang="zh-CN" dirty="0">
                <a:latin typeface="Huawei Sans" panose="020C0503030203020204" pitchFamily="34" charset="0"/>
              </a:rPr>
              <a:t>&lt;R1&gt;Jun  23 2020 10:14:21.751.16-08:00 R1 RM/6/RMDEBUG:</a:t>
            </a:r>
          </a:p>
          <a:p>
            <a:pPr>
              <a:lnSpc>
                <a:spcPct val="100000"/>
              </a:lnSpc>
            </a:pPr>
            <a:endParaRPr lang="zh-CN" altLang="en-US" dirty="0">
              <a:latin typeface="Huawei Sans" panose="020C0503030203020204" pitchFamily="34" charset="0"/>
            </a:endParaRPr>
          </a:p>
        </p:txBody>
      </p:sp>
    </p:spTree>
    <p:extLst>
      <p:ext uri="{BB962C8B-B14F-4D97-AF65-F5344CB8AC3E}">
        <p14:creationId xmlns:p14="http://schemas.microsoft.com/office/powerpoint/2010/main" val="40975744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158051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sz="1100" dirty="0">
                <a:latin typeface="Huawei Sans" panose="020C0503030203020204" pitchFamily="34" charset="0"/>
              </a:rPr>
              <a:t>Only one </a:t>
            </a:r>
            <a:r>
              <a:rPr lang="en-US" sz="1100" dirty="0" smtClean="0">
                <a:latin typeface="Huawei Sans" panose="020C0503030203020204" pitchFamily="34" charset="0"/>
              </a:rPr>
              <a:t>packet information obtaining instance </a:t>
            </a:r>
            <a:r>
              <a:rPr lang="en-US" sz="1100" dirty="0">
                <a:latin typeface="Huawei Sans" panose="020C0503030203020204" pitchFamily="34" charset="0"/>
              </a:rPr>
              <a:t>can </a:t>
            </a:r>
            <a:r>
              <a:rPr lang="en-US" sz="1100" dirty="0" smtClean="0">
                <a:latin typeface="Huawei Sans" panose="020C0503030203020204" pitchFamily="34" charset="0"/>
              </a:rPr>
              <a:t>run</a:t>
            </a:r>
            <a:r>
              <a:rPr lang="en-US" sz="1100" baseline="0" dirty="0" smtClean="0">
                <a:latin typeface="Huawei Sans" panose="020C0503030203020204" pitchFamily="34" charset="0"/>
              </a:rPr>
              <a:t> </a:t>
            </a:r>
            <a:r>
              <a:rPr lang="en-US" sz="1100" dirty="0" smtClean="0">
                <a:latin typeface="Huawei Sans" panose="020C0503030203020204" pitchFamily="34" charset="0"/>
              </a:rPr>
              <a:t>at </a:t>
            </a:r>
            <a:r>
              <a:rPr lang="en-US" sz="1100" dirty="0">
                <a:latin typeface="Huawei Sans" panose="020C0503030203020204" pitchFamily="34" charset="0"/>
              </a:rPr>
              <a:t>a time. That is, </a:t>
            </a:r>
            <a:r>
              <a:rPr lang="en-US" sz="1100" dirty="0" smtClean="0">
                <a:latin typeface="Huawei Sans" panose="020C0503030203020204" pitchFamily="34" charset="0"/>
              </a:rPr>
              <a:t>if </a:t>
            </a:r>
            <a:r>
              <a:rPr lang="en-US" sz="1100" dirty="0">
                <a:latin typeface="Huawei Sans" panose="020C0503030203020204" pitchFamily="34" charset="0"/>
              </a:rPr>
              <a:t>a previous process is not complete</a:t>
            </a:r>
            <a:r>
              <a:rPr lang="en-US" sz="1100" dirty="0" smtClean="0">
                <a:latin typeface="Huawei Sans" panose="020C0503030203020204" pitchFamily="34" charset="0"/>
              </a:rPr>
              <a:t>, </a:t>
            </a:r>
            <a:r>
              <a:rPr lang="en-US" sz="1100" dirty="0">
                <a:latin typeface="Huawei Sans" panose="020C0503030203020204" pitchFamily="34" charset="0"/>
              </a:rPr>
              <a:t>a next process cannot be started.</a:t>
            </a:r>
          </a:p>
          <a:p>
            <a:r>
              <a:rPr lang="en-US" sz="1100" dirty="0">
                <a:latin typeface="Huawei Sans" panose="020C0503030203020204" pitchFamily="34" charset="0"/>
              </a:rPr>
              <a:t>The rate of packets whose information is to be obtained is limited. If burst traffic exceeds the rate limit </a:t>
            </a:r>
            <a:r>
              <a:rPr lang="en-US" sz="1100" dirty="0" smtClean="0">
                <a:latin typeface="Huawei Sans" panose="020C0503030203020204" pitchFamily="34" charset="0"/>
              </a:rPr>
              <a:t>configured for obtained packet information, </a:t>
            </a:r>
            <a:r>
              <a:rPr lang="en-US" sz="1100" dirty="0">
                <a:latin typeface="Huawei Sans" panose="020C0503030203020204" pitchFamily="34" charset="0"/>
              </a:rPr>
              <a:t>packet loss may occur.</a:t>
            </a:r>
          </a:p>
          <a:p>
            <a:r>
              <a:rPr lang="en-US" dirty="0">
                <a:latin typeface="Huawei Sans" panose="020C0503030203020204" pitchFamily="34" charset="0"/>
              </a:rPr>
              <a:t>The </a:t>
            </a:r>
            <a:r>
              <a:rPr lang="en-US" b="1" dirty="0">
                <a:latin typeface="Huawei Sans" panose="020C0503030203020204" pitchFamily="34" charset="0"/>
              </a:rPr>
              <a:t>capture-packet</a:t>
            </a:r>
            <a:r>
              <a:rPr lang="en-US" dirty="0">
                <a:latin typeface="Huawei Sans" panose="020C0503030203020204" pitchFamily="34" charset="0"/>
              </a:rPr>
              <a:t> command obtains header information in the service packets that match the configured rules and sends the obtained information to the terminal for display or saves the obtained information on a local device.</a:t>
            </a:r>
          </a:p>
          <a:p>
            <a:pPr lvl="1"/>
            <a:r>
              <a:rPr lang="en-US" sz="1100" b="1" dirty="0">
                <a:solidFill>
                  <a:schemeClr val="tx1"/>
                </a:solidFill>
                <a:latin typeface="Huawei Sans" panose="020C0503030203020204" pitchFamily="34" charset="0"/>
                <a:ea typeface="+mn-ea"/>
                <a:cs typeface="+mn-cs"/>
              </a:rPr>
              <a:t>capture</a:t>
            </a:r>
            <a:r>
              <a:rPr lang="en-US" b="1" dirty="0">
                <a:latin typeface="Huawei Sans" panose="020C0503030203020204" pitchFamily="34" charset="0"/>
              </a:rPr>
              <a:t>-</a:t>
            </a:r>
            <a:r>
              <a:rPr lang="en-US" sz="1100" b="1" dirty="0">
                <a:solidFill>
                  <a:schemeClr val="tx1"/>
                </a:solidFill>
                <a:latin typeface="Huawei Sans" panose="020C0503030203020204" pitchFamily="34" charset="0"/>
                <a:ea typeface="+mn-ea"/>
                <a:cs typeface="+mn-cs"/>
              </a:rPr>
              <a:t>packet</a:t>
            </a:r>
            <a:r>
              <a:rPr lang="en-US" dirty="0">
                <a:latin typeface="Huawei Sans" panose="020C0503030203020204" pitchFamily="34" charset="0"/>
              </a:rPr>
              <a:t> </a:t>
            </a:r>
            <a:r>
              <a:rPr lang="en-US" sz="1100" b="1" dirty="0">
                <a:solidFill>
                  <a:schemeClr val="tx1"/>
                </a:solidFill>
                <a:latin typeface="Huawei Sans" panose="020C0503030203020204" pitchFamily="34" charset="0"/>
                <a:ea typeface="+mn-ea"/>
                <a:cs typeface="+mn-cs"/>
              </a:rPr>
              <a:t>interface</a:t>
            </a:r>
            <a:r>
              <a:rPr lang="en-US" dirty="0">
                <a:latin typeface="Huawei Sans" panose="020C0503030203020204" pitchFamily="34" charset="0"/>
              </a:rPr>
              <a:t> </a:t>
            </a:r>
            <a:r>
              <a:rPr lang="en-US" sz="1100" i="1" dirty="0">
                <a:solidFill>
                  <a:schemeClr val="tx1"/>
                </a:solidFill>
                <a:latin typeface="Huawei Sans" panose="020C0503030203020204" pitchFamily="34" charset="0"/>
                <a:ea typeface="+mn-ea"/>
                <a:cs typeface="+mn-cs"/>
              </a:rPr>
              <a:t>interface</a:t>
            </a:r>
            <a:r>
              <a:rPr lang="en-US" i="1" dirty="0">
                <a:latin typeface="Huawei Sans" panose="020C0503030203020204" pitchFamily="34" charset="0"/>
              </a:rPr>
              <a:t>-type</a:t>
            </a:r>
            <a:r>
              <a:rPr lang="en-US" dirty="0">
                <a:latin typeface="Huawei Sans" panose="020C0503030203020204" pitchFamily="34" charset="0"/>
              </a:rPr>
              <a:t> </a:t>
            </a:r>
            <a:r>
              <a:rPr lang="en-US" sz="1100" i="1" dirty="0">
                <a:solidFill>
                  <a:schemeClr val="tx1"/>
                </a:solidFill>
                <a:latin typeface="Huawei Sans" panose="020C0503030203020204" pitchFamily="34" charset="0"/>
                <a:ea typeface="+mn-ea"/>
                <a:cs typeface="+mn-cs"/>
              </a:rPr>
              <a:t>interface</a:t>
            </a:r>
            <a:r>
              <a:rPr lang="en-US" i="1" dirty="0">
                <a:latin typeface="Huawei Sans" panose="020C0503030203020204" pitchFamily="34" charset="0"/>
              </a:rPr>
              <a:t>-number</a:t>
            </a:r>
            <a:r>
              <a:rPr lang="en-US" dirty="0">
                <a:latin typeface="Huawei Sans" panose="020C0503030203020204" pitchFamily="34" charset="0"/>
              </a:rPr>
              <a:t> [ </a:t>
            </a:r>
            <a:r>
              <a:rPr lang="en-US" b="1" dirty="0" err="1">
                <a:latin typeface="Huawei Sans" panose="020C0503030203020204" pitchFamily="34" charset="0"/>
              </a:rPr>
              <a:t>acl</a:t>
            </a:r>
            <a:r>
              <a:rPr lang="en-US" dirty="0">
                <a:latin typeface="Huawei Sans" panose="020C0503030203020204" pitchFamily="34" charset="0"/>
              </a:rPr>
              <a:t> </a:t>
            </a:r>
            <a:r>
              <a:rPr lang="en-US" i="1" dirty="0" err="1">
                <a:latin typeface="Huawei Sans" panose="020C0503030203020204" pitchFamily="34" charset="0"/>
              </a:rPr>
              <a:t>acl</a:t>
            </a:r>
            <a:r>
              <a:rPr lang="en-US" i="1" dirty="0">
                <a:latin typeface="Huawei Sans" panose="020C0503030203020204" pitchFamily="34" charset="0"/>
              </a:rPr>
              <a:t>-number</a:t>
            </a:r>
            <a:r>
              <a:rPr lang="en-US" dirty="0">
                <a:latin typeface="Huawei Sans" panose="020C0503030203020204" pitchFamily="34" charset="0"/>
              </a:rPr>
              <a:t> ] </a:t>
            </a:r>
            <a:r>
              <a:rPr lang="en-US" b="1" dirty="0">
                <a:latin typeface="Huawei Sans" panose="020C0503030203020204" pitchFamily="34" charset="0"/>
              </a:rPr>
              <a:t>destination</a:t>
            </a:r>
            <a:r>
              <a:rPr lang="en-US" dirty="0">
                <a:latin typeface="Huawei Sans" panose="020C0503030203020204" pitchFamily="34" charset="0"/>
              </a:rPr>
              <a:t> { </a:t>
            </a:r>
            <a:r>
              <a:rPr lang="en-US" b="1" dirty="0">
                <a:latin typeface="Huawei Sans" panose="020C0503030203020204" pitchFamily="34" charset="0"/>
              </a:rPr>
              <a:t>terminal</a:t>
            </a:r>
            <a:r>
              <a:rPr lang="en-US" dirty="0">
                <a:latin typeface="Huawei Sans" panose="020C0503030203020204" pitchFamily="34" charset="0"/>
              </a:rPr>
              <a:t> | </a:t>
            </a:r>
            <a:r>
              <a:rPr lang="en-US" b="1" dirty="0">
                <a:latin typeface="Huawei Sans" panose="020C0503030203020204" pitchFamily="34" charset="0"/>
              </a:rPr>
              <a:t>file</a:t>
            </a:r>
            <a:r>
              <a:rPr lang="en-US" dirty="0">
                <a:latin typeface="Huawei Sans" panose="020C0503030203020204" pitchFamily="34" charset="0"/>
              </a:rPr>
              <a:t> </a:t>
            </a:r>
            <a:r>
              <a:rPr lang="en-US" i="1" dirty="0">
                <a:latin typeface="Huawei Sans" panose="020C0503030203020204" pitchFamily="34" charset="0"/>
              </a:rPr>
              <a:t>file-name</a:t>
            </a:r>
            <a:r>
              <a:rPr lang="en-US" dirty="0">
                <a:latin typeface="Huawei Sans" panose="020C0503030203020204" pitchFamily="34" charset="0"/>
              </a:rPr>
              <a:t> } </a:t>
            </a:r>
            <a:r>
              <a:rPr lang="en-US" baseline="30000" dirty="0">
                <a:latin typeface="Huawei Sans" panose="020C0503030203020204" pitchFamily="34" charset="0"/>
              </a:rPr>
              <a:t>*</a:t>
            </a:r>
            <a:r>
              <a:rPr lang="en-US" dirty="0">
                <a:latin typeface="Huawei Sans" panose="020C0503030203020204" pitchFamily="34" charset="0"/>
              </a:rPr>
              <a:t> [ </a:t>
            </a:r>
            <a:r>
              <a:rPr lang="en-US" b="1" dirty="0">
                <a:latin typeface="Huawei Sans" panose="020C0503030203020204" pitchFamily="34" charset="0"/>
              </a:rPr>
              <a:t>car</a:t>
            </a:r>
            <a:r>
              <a:rPr lang="en-US" dirty="0">
                <a:latin typeface="Huawei Sans" panose="020C0503030203020204" pitchFamily="34" charset="0"/>
              </a:rPr>
              <a:t> </a:t>
            </a:r>
            <a:r>
              <a:rPr lang="en-US" b="1" dirty="0" err="1">
                <a:latin typeface="Huawei Sans" panose="020C0503030203020204" pitchFamily="34" charset="0"/>
              </a:rPr>
              <a:t>cir</a:t>
            </a:r>
            <a:r>
              <a:rPr lang="en-US" dirty="0">
                <a:latin typeface="Huawei Sans" panose="020C0503030203020204" pitchFamily="34" charset="0"/>
              </a:rPr>
              <a:t> </a:t>
            </a:r>
            <a:r>
              <a:rPr lang="en-US" i="1" dirty="0">
                <a:latin typeface="Huawei Sans" panose="020C0503030203020204" pitchFamily="34" charset="0"/>
              </a:rPr>
              <a:t>car-value</a:t>
            </a:r>
            <a:r>
              <a:rPr lang="en-US" dirty="0">
                <a:latin typeface="Huawei Sans" panose="020C0503030203020204" pitchFamily="34" charset="0"/>
              </a:rPr>
              <a:t> | </a:t>
            </a:r>
            <a:r>
              <a:rPr lang="en-US" b="1" dirty="0">
                <a:latin typeface="Huawei Sans" panose="020C0503030203020204" pitchFamily="34" charset="0"/>
              </a:rPr>
              <a:t>time-out</a:t>
            </a:r>
            <a:r>
              <a:rPr lang="en-US" dirty="0">
                <a:latin typeface="Huawei Sans" panose="020C0503030203020204" pitchFamily="34" charset="0"/>
              </a:rPr>
              <a:t> </a:t>
            </a:r>
            <a:r>
              <a:rPr lang="en-US" i="1" dirty="0">
                <a:latin typeface="Huawei Sans" panose="020C0503030203020204" pitchFamily="34" charset="0"/>
              </a:rPr>
              <a:t>time</a:t>
            </a:r>
            <a:r>
              <a:rPr lang="en-US" dirty="0">
                <a:latin typeface="Huawei Sans" panose="020C0503030203020204" pitchFamily="34" charset="0"/>
              </a:rPr>
              <a:t> | </a:t>
            </a:r>
            <a:r>
              <a:rPr lang="en-US" sz="1100" b="1" dirty="0">
                <a:solidFill>
                  <a:schemeClr val="tx1"/>
                </a:solidFill>
                <a:latin typeface="Huawei Sans" panose="020C0503030203020204" pitchFamily="34" charset="0"/>
                <a:ea typeface="+mn-ea"/>
                <a:cs typeface="+mn-cs"/>
              </a:rPr>
              <a:t>packet</a:t>
            </a:r>
            <a:r>
              <a:rPr lang="en-US" b="1" dirty="0">
                <a:latin typeface="Huawei Sans" panose="020C0503030203020204" pitchFamily="34" charset="0"/>
              </a:rPr>
              <a:t>-</a:t>
            </a:r>
            <a:r>
              <a:rPr lang="en-US" b="1" dirty="0" err="1">
                <a:latin typeface="Huawei Sans" panose="020C0503030203020204" pitchFamily="34" charset="0"/>
              </a:rPr>
              <a:t>num</a:t>
            </a:r>
            <a:r>
              <a:rPr lang="en-US" dirty="0">
                <a:latin typeface="Huawei Sans" panose="020C0503030203020204" pitchFamily="34" charset="0"/>
              </a:rPr>
              <a:t> </a:t>
            </a:r>
            <a:r>
              <a:rPr lang="en-US" i="1" dirty="0">
                <a:latin typeface="Huawei Sans" panose="020C0503030203020204" pitchFamily="34" charset="0"/>
              </a:rPr>
              <a:t>number</a:t>
            </a:r>
            <a:r>
              <a:rPr lang="en-US" dirty="0">
                <a:latin typeface="Huawei Sans" panose="020C0503030203020204" pitchFamily="34" charset="0"/>
              </a:rPr>
              <a:t> | </a:t>
            </a:r>
            <a:r>
              <a:rPr lang="en-US" sz="1100" b="1" dirty="0">
                <a:solidFill>
                  <a:schemeClr val="tx1"/>
                </a:solidFill>
                <a:latin typeface="Huawei Sans" panose="020C0503030203020204" pitchFamily="34" charset="0"/>
                <a:ea typeface="+mn-ea"/>
                <a:cs typeface="+mn-cs"/>
              </a:rPr>
              <a:t>packet</a:t>
            </a:r>
            <a:r>
              <a:rPr lang="en-US" b="1" dirty="0">
                <a:latin typeface="Huawei Sans" panose="020C0503030203020204" pitchFamily="34" charset="0"/>
              </a:rPr>
              <a:t>-</a:t>
            </a:r>
            <a:r>
              <a:rPr lang="en-US" b="1" dirty="0" err="1">
                <a:latin typeface="Huawei Sans" panose="020C0503030203020204" pitchFamily="34" charset="0"/>
              </a:rPr>
              <a:t>len</a:t>
            </a:r>
            <a:r>
              <a:rPr lang="en-US" dirty="0">
                <a:latin typeface="Huawei Sans" panose="020C0503030203020204" pitchFamily="34" charset="0"/>
              </a:rPr>
              <a:t> { </a:t>
            </a:r>
            <a:r>
              <a:rPr lang="en-US" i="1" dirty="0">
                <a:latin typeface="Huawei Sans" panose="020C0503030203020204" pitchFamily="34" charset="0"/>
              </a:rPr>
              <a:t>length</a:t>
            </a:r>
            <a:r>
              <a:rPr lang="en-US" dirty="0">
                <a:latin typeface="Huawei Sans" panose="020C0503030203020204" pitchFamily="34" charset="0"/>
              </a:rPr>
              <a:t> | </a:t>
            </a:r>
            <a:r>
              <a:rPr lang="en-US" b="1" dirty="0">
                <a:latin typeface="Huawei Sans" panose="020C0503030203020204" pitchFamily="34" charset="0"/>
              </a:rPr>
              <a:t>total-</a:t>
            </a:r>
            <a:r>
              <a:rPr lang="en-US" sz="1100" b="1" dirty="0">
                <a:solidFill>
                  <a:schemeClr val="tx1"/>
                </a:solidFill>
                <a:latin typeface="Huawei Sans" panose="020C0503030203020204" pitchFamily="34" charset="0"/>
                <a:ea typeface="+mn-ea"/>
                <a:cs typeface="+mn-cs"/>
              </a:rPr>
              <a:t>packet</a:t>
            </a:r>
            <a:r>
              <a:rPr lang="en-US" dirty="0">
                <a:latin typeface="Huawei Sans" panose="020C0503030203020204" pitchFamily="34" charset="0"/>
              </a:rPr>
              <a:t> } ] </a:t>
            </a:r>
            <a:r>
              <a:rPr lang="en-US" baseline="30000" dirty="0">
                <a:latin typeface="Huawei Sans" panose="020C0503030203020204" pitchFamily="34" charset="0"/>
              </a:rPr>
              <a:t>*</a:t>
            </a:r>
          </a:p>
          <a:p>
            <a:pPr lvl="2"/>
            <a:r>
              <a:rPr lang="en-US" b="1" dirty="0">
                <a:latin typeface="Huawei Sans" panose="020C0503030203020204" pitchFamily="34" charset="0"/>
              </a:rPr>
              <a:t>terminal</a:t>
            </a:r>
            <a:r>
              <a:rPr lang="en-US" dirty="0">
                <a:latin typeface="Huawei Sans" panose="020C0503030203020204" pitchFamily="34" charset="0"/>
              </a:rPr>
              <a:t>: sends the obtained information to the terminal for display.</a:t>
            </a:r>
          </a:p>
          <a:p>
            <a:pPr lvl="2"/>
            <a:r>
              <a:rPr lang="en-US" b="1" dirty="0">
                <a:latin typeface="Huawei Sans" panose="020C0503030203020204" pitchFamily="34" charset="0"/>
              </a:rPr>
              <a:t>file</a:t>
            </a:r>
            <a:r>
              <a:rPr lang="en-US" dirty="0">
                <a:latin typeface="Huawei Sans" panose="020C0503030203020204" pitchFamily="34" charset="0"/>
              </a:rPr>
              <a:t> </a:t>
            </a:r>
            <a:r>
              <a:rPr lang="en-US" i="1" dirty="0">
                <a:latin typeface="Huawei Sans" panose="020C0503030203020204" pitchFamily="34" charset="0"/>
              </a:rPr>
              <a:t>file-name</a:t>
            </a:r>
            <a:r>
              <a:rPr lang="en-US" dirty="0">
                <a:latin typeface="Huawei Sans" panose="020C0503030203020204" pitchFamily="34" charset="0"/>
              </a:rPr>
              <a:t>: saves the obtained information in a specified file.</a:t>
            </a:r>
          </a:p>
          <a:p>
            <a:pPr lvl="2"/>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5271763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240262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151196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730970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581393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935113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lang="en-US" dirty="0" smtClean="0">
                <a:latin typeface="Huawei Sans" panose="020C0503030203020204" pitchFamily="34" charset="0"/>
              </a:rPr>
              <a:t>ABD</a:t>
            </a:r>
            <a:endParaRPr lang="en-US" dirty="0">
              <a:latin typeface="Huawei Sans" panose="020C0503030203020204" pitchFamily="34" charset="0"/>
            </a:endParaRPr>
          </a:p>
          <a:p>
            <a:pPr marL="228600" lvl="0" indent="-228600">
              <a:buFont typeface="+mj-lt"/>
              <a:buAutoNum type="arabicPeriod"/>
            </a:pPr>
            <a:r>
              <a:rPr lang="en-US" dirty="0" smtClean="0">
                <a:latin typeface="Huawei Sans" panose="020C0503030203020204" pitchFamily="34" charset="0"/>
              </a:rPr>
              <a:t>F</a:t>
            </a:r>
            <a:endParaRPr lang="en-US" dirty="0">
              <a:latin typeface="Huawei Sans" panose="020C0503030203020204" pitchFamily="34" charset="0"/>
            </a:endParaRPr>
          </a:p>
          <a:p>
            <a:pPr marL="228600" lvl="0" indent="-228600">
              <a:buFont typeface="+mj-lt"/>
              <a:buAutoNum type="arabicPeriod"/>
            </a:pPr>
            <a:r>
              <a:rPr lang="en-US" dirty="0" smtClean="0">
                <a:latin typeface="Huawei Sans" panose="020C0503030203020204" pitchFamily="34" charset="0"/>
              </a:rPr>
              <a:t>F</a:t>
            </a:r>
            <a:endParaRPr lang="en-US" dirty="0">
              <a:latin typeface="Huawei Sans" panose="020C0503030203020204" pitchFamily="34" charset="0"/>
            </a:endParaRPr>
          </a:p>
        </p:txBody>
      </p:sp>
    </p:spTree>
    <p:extLst>
      <p:ext uri="{BB962C8B-B14F-4D97-AF65-F5344CB8AC3E}">
        <p14:creationId xmlns:p14="http://schemas.microsoft.com/office/powerpoint/2010/main" val="10877858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8413602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8804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196319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pPr>
            <a:r>
              <a:rPr lang="en-US" dirty="0">
                <a:latin typeface="Huawei Sans" panose="020C0503030203020204" pitchFamily="34" charset="0"/>
              </a:rPr>
              <a:t>Maintenance is also called "O&amp;M", "operation", or "operation and </a:t>
            </a:r>
            <a:r>
              <a:rPr lang="en-US" dirty="0" smtClean="0">
                <a:latin typeface="Huawei Sans" panose="020C0503030203020204" pitchFamily="34" charset="0"/>
              </a:rPr>
              <a:t>maintenance."</a:t>
            </a:r>
            <a:endParaRPr lang="en-US" dirty="0">
              <a:latin typeface="Huawei Sans" panose="020C0503030203020204" pitchFamily="34" charset="0"/>
            </a:endParaRPr>
          </a:p>
          <a:p>
            <a:pPr>
              <a:lnSpc>
                <a:spcPct val="100000"/>
              </a:lnSpc>
            </a:pPr>
            <a:r>
              <a:rPr lang="en-US" dirty="0">
                <a:latin typeface="Huawei Sans" panose="020C0503030203020204" pitchFamily="34" charset="0"/>
              </a:rPr>
              <a:t>Network planning is the starting point of a project. Complete and detailed planning will lay a solid foundation for subsequent project implementation. Specific tasks in network planning are as follows:</a:t>
            </a:r>
          </a:p>
          <a:p>
            <a:pPr lvl="1">
              <a:lnSpc>
                <a:spcPct val="100000"/>
              </a:lnSpc>
            </a:pPr>
            <a:r>
              <a:rPr lang="en-US" dirty="0">
                <a:latin typeface="Huawei Sans" panose="020C0503030203020204" pitchFamily="34" charset="0"/>
              </a:rPr>
              <a:t>In the project planning phase, investigate and understand the project background. Properly prepare for project implementation, which ensures the smooth progress of the project.</a:t>
            </a:r>
          </a:p>
          <a:p>
            <a:pPr lvl="1">
              <a:lnSpc>
                <a:spcPct val="100000"/>
              </a:lnSpc>
            </a:pPr>
            <a:r>
              <a:rPr lang="en-US" dirty="0">
                <a:latin typeface="Huawei Sans" panose="020C0503030203020204" pitchFamily="34" charset="0"/>
              </a:rPr>
              <a:t>In the project planning phase, the implementation scope of the network project must be specified. </a:t>
            </a:r>
            <a:endParaRPr lang="en-US" dirty="0" smtClean="0">
              <a:latin typeface="Huawei Sans" panose="020C0503030203020204" pitchFamily="34" charset="0"/>
            </a:endParaRPr>
          </a:p>
          <a:p>
            <a:pPr lvl="1">
              <a:lnSpc>
                <a:spcPct val="100000"/>
              </a:lnSpc>
            </a:pPr>
            <a:r>
              <a:rPr lang="en-US" dirty="0" smtClean="0">
                <a:latin typeface="Huawei Sans" panose="020C0503030203020204" pitchFamily="34" charset="0"/>
              </a:rPr>
              <a:t>Draw </a:t>
            </a:r>
            <a:r>
              <a:rPr lang="en-US" dirty="0">
                <a:latin typeface="Huawei Sans" panose="020C0503030203020204" pitchFamily="34" charset="0"/>
              </a:rPr>
              <a:t>up the project budget based on the project objective, project scope, and work content.</a:t>
            </a:r>
          </a:p>
          <a:p>
            <a:pPr lvl="1">
              <a:lnSpc>
                <a:spcPct val="100000"/>
              </a:lnSpc>
            </a:pPr>
            <a:r>
              <a:rPr lang="en-US" dirty="0">
                <a:latin typeface="Huawei Sans" panose="020C0503030203020204" pitchFamily="34" charset="0"/>
              </a:rPr>
              <a:t>In the project planning phase, the network design guidelines must be specified to provide guidance and basis for subsequent network design.</a:t>
            </a:r>
          </a:p>
          <a:p>
            <a:pPr lvl="1">
              <a:lnSpc>
                <a:spcPct val="100000"/>
              </a:lnSpc>
            </a:pPr>
            <a:endParaRPr lang="en-US" dirty="0">
              <a:latin typeface="Huawei Sans" panose="020C0503030203020204" pitchFamily="34" charset="0"/>
            </a:endParaRPr>
          </a:p>
        </p:txBody>
      </p:sp>
    </p:spTree>
    <p:extLst>
      <p:ext uri="{BB962C8B-B14F-4D97-AF65-F5344CB8AC3E}">
        <p14:creationId xmlns:p14="http://schemas.microsoft.com/office/powerpoint/2010/main" val="3062826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74700"/>
            <a:ext cx="5932800" cy="5108400"/>
          </a:xfrm>
        </p:spPr>
        <p:txBody>
          <a:bodyPr/>
          <a:lstStyle/>
          <a:p>
            <a:pPr lvl="0">
              <a:lnSpc>
                <a:spcPct val="100000"/>
              </a:lnSpc>
            </a:pPr>
            <a:r>
              <a:rPr lang="en-US" dirty="0" smtClean="0">
                <a:latin typeface="Huawei Sans" panose="020C0503030203020204" pitchFamily="34" charset="0"/>
              </a:rPr>
              <a:t>In </a:t>
            </a:r>
            <a:r>
              <a:rPr lang="en-US" dirty="0">
                <a:latin typeface="Huawei Sans" panose="020C0503030203020204" pitchFamily="34" charset="0"/>
              </a:rPr>
              <a:t>the network design phase, customer requirements obtained in the network planning phase are standardized using technical means. During the network design, the following points must be considered:</a:t>
            </a:r>
          </a:p>
          <a:p>
            <a:pPr lvl="1">
              <a:lnSpc>
                <a:spcPct val="100000"/>
              </a:lnSpc>
            </a:pPr>
            <a:r>
              <a:rPr lang="en-US" dirty="0">
                <a:latin typeface="Huawei Sans" panose="020C0503030203020204" pitchFamily="34" charset="0"/>
              </a:rPr>
              <a:t>High performance: Strike a balance between high performance and cost-effectiveness. Network performance is usually described in terms of available bandwidth, delay, jitter, bit error rate, and </a:t>
            </a:r>
            <a:r>
              <a:rPr lang="en-US" dirty="0" smtClean="0">
                <a:latin typeface="Huawei Sans" panose="020C0503030203020204" pitchFamily="34" charset="0"/>
              </a:rPr>
              <a:t>utilization.</a:t>
            </a:r>
            <a:endParaRPr lang="en-US" dirty="0">
              <a:latin typeface="Huawei Sans" panose="020C0503030203020204" pitchFamily="34" charset="0"/>
            </a:endParaRPr>
          </a:p>
          <a:p>
            <a:pPr lvl="1">
              <a:lnSpc>
                <a:spcPct val="100000"/>
              </a:lnSpc>
            </a:pPr>
            <a:r>
              <a:rPr lang="en-US" dirty="0">
                <a:latin typeface="Huawei Sans" panose="020C0503030203020204" pitchFamily="34" charset="0"/>
              </a:rPr>
              <a:t>Cost-effectiveness: </a:t>
            </a:r>
            <a:r>
              <a:rPr lang="en-US" altLang="zh-CN" sz="1100" kern="1200" dirty="0" smtClean="0">
                <a:solidFill>
                  <a:schemeClr val="tx1"/>
                </a:solidFill>
                <a:effectLst/>
                <a:latin typeface="+mn-lt"/>
                <a:ea typeface="+mn-ea"/>
                <a:cs typeface="+mn-cs"/>
              </a:rPr>
              <a:t>Provide a solution within the customer's budget</a:t>
            </a:r>
            <a:r>
              <a:rPr lang="en-US" dirty="0" smtClean="0">
                <a:latin typeface="Huawei Sans" panose="020C0503030203020204" pitchFamily="34" charset="0"/>
              </a:rPr>
              <a:t>.</a:t>
            </a:r>
          </a:p>
          <a:p>
            <a:pPr lvl="1">
              <a:lnSpc>
                <a:spcPct val="100000"/>
              </a:lnSpc>
            </a:pPr>
            <a:r>
              <a:rPr lang="en-US" altLang="zh-CN" dirty="0" smtClean="0">
                <a:latin typeface="Huawei Sans" panose="020C0503030203020204" pitchFamily="34" charset="0"/>
              </a:rPr>
              <a:t>Reliability: </a:t>
            </a:r>
            <a:r>
              <a:rPr lang="en-US" altLang="zh-CN" dirty="0" smtClean="0">
                <a:effectLst/>
              </a:rPr>
              <a:t>The </a:t>
            </a:r>
            <a:r>
              <a:rPr lang="en-US" altLang="zh-CN" i="0" dirty="0" smtClean="0">
                <a:effectLst/>
              </a:rPr>
              <a:t>MTBF and </a:t>
            </a:r>
            <a:r>
              <a:rPr lang="en-US" altLang="zh-CN" dirty="0" smtClean="0">
                <a:effectLst/>
              </a:rPr>
              <a:t>MTTR are used to evaluate system reliability. </a:t>
            </a:r>
            <a:endParaRPr lang="en-US" altLang="zh-CN" dirty="0" smtClean="0">
              <a:latin typeface="Huawei Sans" panose="020C0503030203020204" pitchFamily="34" charset="0"/>
            </a:endParaRPr>
          </a:p>
          <a:p>
            <a:pPr marL="540000" lvl="1" indent="0">
              <a:lnSpc>
                <a:spcPct val="100000"/>
              </a:lnSpc>
              <a:buNone/>
            </a:pPr>
            <a:r>
              <a:rPr lang="en-US" altLang="zh-CN" i="0" dirty="0" smtClean="0">
                <a:effectLst/>
              </a:rPr>
              <a:t>MTBF </a:t>
            </a:r>
            <a:r>
              <a:rPr lang="en-US" altLang="zh-CN" dirty="0" smtClean="0">
                <a:effectLst/>
              </a:rPr>
              <a:t>stands for mean time between failures, and its unit is hour. A larger </a:t>
            </a:r>
            <a:r>
              <a:rPr lang="en-US" altLang="zh-CN" sz="1100" b="0" i="0" kern="1200" dirty="0" smtClean="0">
                <a:solidFill>
                  <a:schemeClr val="tx1"/>
                </a:solidFill>
                <a:effectLst/>
                <a:latin typeface="+mn-lt"/>
                <a:ea typeface="+mn-ea"/>
                <a:cs typeface="+mn-cs"/>
              </a:rPr>
              <a:t>MTBF value indicates higher reliability.</a:t>
            </a:r>
            <a:r>
              <a:rPr lang="zh-CN" altLang="en-US" dirty="0" smtClean="0"/>
              <a:t/>
            </a:r>
            <a:br>
              <a:rPr lang="zh-CN" altLang="en-US" dirty="0" smtClean="0"/>
            </a:br>
            <a:r>
              <a:rPr lang="en-US" altLang="zh-CN" i="0" dirty="0" smtClean="0">
                <a:effectLst/>
              </a:rPr>
              <a:t>Mean time to repair </a:t>
            </a:r>
            <a:r>
              <a:rPr lang="en-US" altLang="zh-CN" dirty="0" smtClean="0">
                <a:effectLst/>
              </a:rPr>
              <a:t>(MTTR)</a:t>
            </a:r>
            <a:r>
              <a:rPr lang="en-US" altLang="zh-CN" i="0" dirty="0" smtClean="0">
                <a:effectLst/>
              </a:rPr>
              <a:t> </a:t>
            </a:r>
            <a:r>
              <a:rPr lang="en-US" altLang="zh-CN" dirty="0" smtClean="0">
                <a:effectLst/>
              </a:rPr>
              <a:t>refers to the average time from the fault occurrence time to the fault recovery time. </a:t>
            </a:r>
            <a:endParaRPr lang="en-US" altLang="zh-CN" dirty="0" smtClean="0">
              <a:latin typeface="Huawei Sans" panose="020C0503030203020204" pitchFamily="34" charset="0"/>
            </a:endParaRPr>
          </a:p>
          <a:p>
            <a:pPr lvl="1">
              <a:lnSpc>
                <a:spcPct val="100000"/>
              </a:lnSpc>
            </a:pPr>
            <a:r>
              <a:rPr lang="en-US" altLang="zh-CN" dirty="0" smtClean="0">
                <a:latin typeface="Huawei Sans" panose="020C0503030203020204" pitchFamily="34" charset="0"/>
              </a:rPr>
              <a:t>Scalability: is the capability of a network to adapt to future development.</a:t>
            </a:r>
          </a:p>
          <a:p>
            <a:pPr lvl="1">
              <a:lnSpc>
                <a:spcPct val="100000"/>
              </a:lnSpc>
            </a:pPr>
            <a:r>
              <a:rPr lang="en-US" altLang="zh-CN" dirty="0" smtClean="0">
                <a:latin typeface="Huawei Sans" panose="020C0503030203020204" pitchFamily="34" charset="0"/>
              </a:rPr>
              <a:t>Security: must be considered during network design to improve the sustainable service capability of the network and prevent information disclosure.</a:t>
            </a:r>
          </a:p>
          <a:p>
            <a:pPr lvl="1">
              <a:lnSpc>
                <a:spcPct val="100000"/>
              </a:lnSpc>
            </a:pPr>
            <a:r>
              <a:rPr lang="en-US" altLang="zh-CN" dirty="0" smtClean="0">
                <a:latin typeface="Huawei Sans" panose="020C0503030203020204" pitchFamily="34" charset="0"/>
              </a:rPr>
              <a:t>Manageability: Network management involves device, configuration, fault, and billing management.</a:t>
            </a:r>
          </a:p>
          <a:p>
            <a:pPr lvl="0">
              <a:lnSpc>
                <a:spcPct val="100000"/>
              </a:lnSpc>
            </a:pPr>
            <a:r>
              <a:rPr lang="en-US" altLang="zh-CN" dirty="0" smtClean="0">
                <a:latin typeface="Huawei Sans" panose="020C0503030203020204" pitchFamily="34" charset="0"/>
              </a:rPr>
              <a:t>Network implementation is a specific procedure for engineers to deliver projects.</a:t>
            </a:r>
          </a:p>
          <a:p>
            <a:pPr lvl="0">
              <a:lnSpc>
                <a:spcPct val="100000"/>
              </a:lnSpc>
            </a:pPr>
            <a:r>
              <a:rPr lang="en-US" altLang="zh-CN" dirty="0" smtClean="0">
                <a:latin typeface="Huawei Sans" panose="020C0503030203020204" pitchFamily="34" charset="0"/>
              </a:rPr>
              <a:t>The troubleshooting process will be described in the next chapter.</a:t>
            </a:r>
          </a:p>
          <a:p>
            <a:pPr lvl="1">
              <a:lnSpc>
                <a:spcPct val="100000"/>
              </a:lnSpc>
            </a:pPr>
            <a:endParaRPr lang="en-US" dirty="0">
              <a:latin typeface="Huawei Sans" panose="020C0503030203020204" pitchFamily="34" charset="0"/>
            </a:endParaRPr>
          </a:p>
        </p:txBody>
      </p:sp>
    </p:spTree>
    <p:extLst>
      <p:ext uri="{BB962C8B-B14F-4D97-AF65-F5344CB8AC3E}">
        <p14:creationId xmlns:p14="http://schemas.microsoft.com/office/powerpoint/2010/main" val="2116578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284063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87511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20" name="Picture 4">
            <a:extLst>
              <a:ext uri="{FF2B5EF4-FFF2-40B4-BE49-F238E27FC236}">
                <a16:creationId xmlns:a16="http://schemas.microsoft.com/office/drawing/2014/main" xmlns="" id="{D41ED637-23F7-4EF1-8244-C6F587DE15EC}"/>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41">
            <a:extLst>
              <a:ext uri="{FF2B5EF4-FFF2-40B4-BE49-F238E27FC236}">
                <a16:creationId xmlns:a16="http://schemas.microsoft.com/office/drawing/2014/main" xmlns="" id="{8A4E814C-6A0E-4D7B-A72D-A89F1472C079}"/>
              </a:ext>
            </a:extLst>
          </p:cNvPr>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22" name="文本占位符 29">
            <a:extLst>
              <a:ext uri="{FF2B5EF4-FFF2-40B4-BE49-F238E27FC236}">
                <a16:creationId xmlns:a16="http://schemas.microsoft.com/office/drawing/2014/main" xmlns="" id="{32066CDE-A937-4A09-BC1A-2E31B37E80DC}"/>
              </a:ext>
            </a:extLst>
          </p:cNvPr>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3" name="Rectangle 54">
            <a:extLst>
              <a:ext uri="{FF2B5EF4-FFF2-40B4-BE49-F238E27FC236}">
                <a16:creationId xmlns:a16="http://schemas.microsoft.com/office/drawing/2014/main" xmlns="" id="{E41F9D83-F5AF-4470-B1CB-86B915AC09E9}"/>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Copyright © 2020 Huawei Technologies Co., Ltd. All rights reserved. </a:t>
            </a:r>
          </a:p>
        </p:txBody>
      </p:sp>
      <p:pic>
        <p:nvPicPr>
          <p:cNvPr id="24" name="图片 23">
            <a:extLst>
              <a:ext uri="{FF2B5EF4-FFF2-40B4-BE49-F238E27FC236}">
                <a16:creationId xmlns:a16="http://schemas.microsoft.com/office/drawing/2014/main" xmlns="" id="{06AACCFD-902A-47E3-8CA1-B063B9921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16532150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42" name="文本占位符 6">
            <a:extLst>
              <a:ext uri="{FF2B5EF4-FFF2-40B4-BE49-F238E27FC236}">
                <a16:creationId xmlns:a16="http://schemas.microsoft.com/office/drawing/2014/main" xmlns="" id="{5683C223-8B1D-4EA3-A9F4-AEC7F0A66FD4}"/>
              </a:ext>
            </a:extLst>
          </p:cNvPr>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43" name="TextBox 10">
            <a:extLst>
              <a:ext uri="{FF2B5EF4-FFF2-40B4-BE49-F238E27FC236}">
                <a16:creationId xmlns:a16="http://schemas.microsoft.com/office/drawing/2014/main" xmlns="" id="{35ECBC3F-A7FD-4BAD-A8A8-B95D33E08F8B}"/>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r>
              <a:rPr lang="en-US" altLang="zh-CN" dirty="0">
                <a:solidFill>
                  <a:prstClr val="black">
                    <a:lumMod val="75000"/>
                    <a:lumOff val="25000"/>
                  </a:prstClr>
                </a:solidFill>
                <a:latin typeface="Huawei Sans" panose="020C0503030203020204" pitchFamily="34" charset="0"/>
                <a:cs typeface="Huawei Sans" panose="020C0503030203020204" pitchFamily="34" charset="0"/>
              </a:rPr>
              <a:t>Quiz</a:t>
            </a:r>
          </a:p>
        </p:txBody>
      </p:sp>
      <p:sp>
        <p:nvSpPr>
          <p:cNvPr id="44" name="Freeform 9">
            <a:extLst>
              <a:ext uri="{FF2B5EF4-FFF2-40B4-BE49-F238E27FC236}">
                <a16:creationId xmlns:a16="http://schemas.microsoft.com/office/drawing/2014/main" xmlns="" id="{BED1E263-B21F-4F46-8AA9-4FEF0E7EAE95}"/>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5" name="Freeform 11">
            <a:extLst>
              <a:ext uri="{FF2B5EF4-FFF2-40B4-BE49-F238E27FC236}">
                <a16:creationId xmlns:a16="http://schemas.microsoft.com/office/drawing/2014/main" xmlns="" id="{3137D88F-5BC0-4DD9-BADD-981196A76FD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46" name="组合 45">
            <a:extLst>
              <a:ext uri="{FF2B5EF4-FFF2-40B4-BE49-F238E27FC236}">
                <a16:creationId xmlns:a16="http://schemas.microsoft.com/office/drawing/2014/main" xmlns="" id="{4C5767E0-410F-436A-95CC-758F234853E7}"/>
              </a:ext>
            </a:extLst>
          </p:cNvPr>
          <p:cNvGrpSpPr/>
          <p:nvPr userDrawn="1"/>
        </p:nvGrpSpPr>
        <p:grpSpPr>
          <a:xfrm>
            <a:off x="479376" y="424270"/>
            <a:ext cx="495619" cy="592462"/>
            <a:chOff x="5554662" y="2422526"/>
            <a:chExt cx="690564" cy="825500"/>
          </a:xfrm>
          <a:solidFill>
            <a:schemeClr val="bg1"/>
          </a:solidFill>
        </p:grpSpPr>
        <p:sp>
          <p:nvSpPr>
            <p:cNvPr id="47" name="Freeform 30">
              <a:extLst>
                <a:ext uri="{FF2B5EF4-FFF2-40B4-BE49-F238E27FC236}">
                  <a16:creationId xmlns:a16="http://schemas.microsoft.com/office/drawing/2014/main" xmlns="" id="{82DF82FD-51F9-47B5-949E-C390D1D57C89}"/>
                </a:ext>
              </a:extLst>
            </p:cNvPr>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8" name="Freeform 31">
              <a:extLst>
                <a:ext uri="{FF2B5EF4-FFF2-40B4-BE49-F238E27FC236}">
                  <a16:creationId xmlns:a16="http://schemas.microsoft.com/office/drawing/2014/main" xmlns="" id="{7BE8A9FD-4671-488D-B641-FE6B2B0C6630}"/>
                </a:ext>
              </a:extLst>
            </p:cNvPr>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9" name="Freeform 32">
              <a:extLst>
                <a:ext uri="{FF2B5EF4-FFF2-40B4-BE49-F238E27FC236}">
                  <a16:creationId xmlns:a16="http://schemas.microsoft.com/office/drawing/2014/main" xmlns="" id="{8CEB66CD-0FF1-46B3-B158-FECC75C2DAF9}"/>
                </a:ext>
              </a:extLst>
            </p:cNvPr>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0" name="Freeform 33">
              <a:extLst>
                <a:ext uri="{FF2B5EF4-FFF2-40B4-BE49-F238E27FC236}">
                  <a16:creationId xmlns:a16="http://schemas.microsoft.com/office/drawing/2014/main" xmlns="" id="{96687C17-9C18-4E23-B758-2CA8B7405932}"/>
                </a:ext>
              </a:extLst>
            </p:cNvPr>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1" name="Rectangle 34">
              <a:extLst>
                <a:ext uri="{FF2B5EF4-FFF2-40B4-BE49-F238E27FC236}">
                  <a16:creationId xmlns:a16="http://schemas.microsoft.com/office/drawing/2014/main" xmlns="" id="{3F44F616-1C55-452C-BEDE-26CC2B339E55}"/>
                </a:ext>
              </a:extLst>
            </p:cNvPr>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2" name="Freeform 35">
              <a:extLst>
                <a:ext uri="{FF2B5EF4-FFF2-40B4-BE49-F238E27FC236}">
                  <a16:creationId xmlns:a16="http://schemas.microsoft.com/office/drawing/2014/main" xmlns="" id="{940C3D88-453C-4F4A-BF83-021496A014CC}"/>
                </a:ext>
              </a:extLst>
            </p:cNvPr>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3" name="Rectangle 36">
              <a:extLst>
                <a:ext uri="{FF2B5EF4-FFF2-40B4-BE49-F238E27FC236}">
                  <a16:creationId xmlns:a16="http://schemas.microsoft.com/office/drawing/2014/main" xmlns="" id="{29C2284D-4465-46E1-9755-76AE9349F2AD}"/>
                </a:ext>
              </a:extLst>
            </p:cNvPr>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4" name="Rectangle 37">
              <a:extLst>
                <a:ext uri="{FF2B5EF4-FFF2-40B4-BE49-F238E27FC236}">
                  <a16:creationId xmlns:a16="http://schemas.microsoft.com/office/drawing/2014/main" xmlns="" id="{17AAAA8E-84E6-4B25-ABD1-055411EBC24E}"/>
                </a:ext>
              </a:extLst>
            </p:cNvPr>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5" name="Freeform 38">
              <a:extLst>
                <a:ext uri="{FF2B5EF4-FFF2-40B4-BE49-F238E27FC236}">
                  <a16:creationId xmlns:a16="http://schemas.microsoft.com/office/drawing/2014/main" xmlns="" id="{C252935C-CBE3-43FD-9D0D-5BD2C0FECF69}"/>
                </a:ext>
              </a:extLst>
            </p:cNvPr>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6" name="Freeform 39">
              <a:extLst>
                <a:ext uri="{FF2B5EF4-FFF2-40B4-BE49-F238E27FC236}">
                  <a16:creationId xmlns:a16="http://schemas.microsoft.com/office/drawing/2014/main" xmlns="" id="{CF1776D5-62E0-4932-832C-F363EE0EDF87}"/>
                </a:ext>
              </a:extLst>
            </p:cNvPr>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7" name="Freeform 40">
              <a:extLst>
                <a:ext uri="{FF2B5EF4-FFF2-40B4-BE49-F238E27FC236}">
                  <a16:creationId xmlns:a16="http://schemas.microsoft.com/office/drawing/2014/main" xmlns="" id="{3EC83220-C646-451D-9DD9-F19A266D94EB}"/>
                </a:ext>
              </a:extLst>
            </p:cNvPr>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8" name="Freeform 41">
              <a:extLst>
                <a:ext uri="{FF2B5EF4-FFF2-40B4-BE49-F238E27FC236}">
                  <a16:creationId xmlns:a16="http://schemas.microsoft.com/office/drawing/2014/main" xmlns="" id="{AED0BE41-66B8-4331-8BCC-9185C3E32C42}"/>
                </a:ext>
              </a:extLst>
            </p:cNvPr>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9" name="Freeform 42">
              <a:extLst>
                <a:ext uri="{FF2B5EF4-FFF2-40B4-BE49-F238E27FC236}">
                  <a16:creationId xmlns:a16="http://schemas.microsoft.com/office/drawing/2014/main" xmlns="" id="{C535A6B3-3393-4AA5-80C1-DF76CB82CBD4}"/>
                </a:ext>
              </a:extLst>
            </p:cNvPr>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60" name="Freeform 6">
            <a:extLst>
              <a:ext uri="{FF2B5EF4-FFF2-40B4-BE49-F238E27FC236}">
                <a16:creationId xmlns:a16="http://schemas.microsoft.com/office/drawing/2014/main" xmlns="" id="{215D4D36-C86A-4FEC-BB15-1F4582AF186C}"/>
              </a:ext>
            </a:extLst>
          </p:cNvPr>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61" name="Freeform 11">
            <a:extLst>
              <a:ext uri="{FF2B5EF4-FFF2-40B4-BE49-F238E27FC236}">
                <a16:creationId xmlns:a16="http://schemas.microsoft.com/office/drawing/2014/main" xmlns="" id="{D6AD85DD-27A5-4F4A-BDFC-E7E1CCB5A799}"/>
              </a:ext>
            </a:extLst>
          </p:cNvPr>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Tree>
    <p:extLst>
      <p:ext uri="{BB962C8B-B14F-4D97-AF65-F5344CB8AC3E}">
        <p14:creationId xmlns:p14="http://schemas.microsoft.com/office/powerpoint/2010/main" val="177913673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7" name="文本占位符 6">
            <a:extLst>
              <a:ext uri="{FF2B5EF4-FFF2-40B4-BE49-F238E27FC236}">
                <a16:creationId xmlns:a16="http://schemas.microsoft.com/office/drawing/2014/main" xmlns="" id="{2E03F4F7-2762-47DC-B245-D9A9A0F1438A}"/>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8" name="TextBox 10">
            <a:extLst>
              <a:ext uri="{FF2B5EF4-FFF2-40B4-BE49-F238E27FC236}">
                <a16:creationId xmlns:a16="http://schemas.microsoft.com/office/drawing/2014/main" xmlns="" id="{555575A9-C7DA-408B-9692-B8F7CBD7B788}"/>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a:solidFill>
                  <a:prstClr val="black"/>
                </a:solidFill>
                <a:latin typeface="Huawei Sans" panose="020C0503030203020204" pitchFamily="34" charset="0"/>
                <a:cs typeface="Huawei Sans" panose="020C0503030203020204" pitchFamily="34" charset="0"/>
              </a:rPr>
              <a:t>Section Summary</a:t>
            </a:r>
          </a:p>
        </p:txBody>
      </p:sp>
      <p:sp>
        <p:nvSpPr>
          <p:cNvPr id="19" name="Freeform 9">
            <a:extLst>
              <a:ext uri="{FF2B5EF4-FFF2-40B4-BE49-F238E27FC236}">
                <a16:creationId xmlns:a16="http://schemas.microsoft.com/office/drawing/2014/main" xmlns="" id="{7C2AB915-B17F-4BEA-8584-C3F9A51D33E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0" name="Freeform 11">
            <a:extLst>
              <a:ext uri="{FF2B5EF4-FFF2-40B4-BE49-F238E27FC236}">
                <a16:creationId xmlns:a16="http://schemas.microsoft.com/office/drawing/2014/main" xmlns="" id="{97B8DCA2-45D3-4E3C-8190-6E3BA3097EB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1" name="组合 20">
            <a:extLst>
              <a:ext uri="{FF2B5EF4-FFF2-40B4-BE49-F238E27FC236}">
                <a16:creationId xmlns:a16="http://schemas.microsoft.com/office/drawing/2014/main" xmlns="" id="{6A3A8E42-B12A-4E66-903A-3ACE545368FF}"/>
              </a:ext>
            </a:extLst>
          </p:cNvPr>
          <p:cNvGrpSpPr/>
          <p:nvPr userDrawn="1"/>
        </p:nvGrpSpPr>
        <p:grpSpPr>
          <a:xfrm>
            <a:off x="515380" y="490848"/>
            <a:ext cx="470694" cy="475421"/>
            <a:chOff x="5540375" y="2868613"/>
            <a:chExt cx="1106488" cy="1117600"/>
          </a:xfrm>
          <a:solidFill>
            <a:schemeClr val="bg1"/>
          </a:solidFill>
        </p:grpSpPr>
        <p:sp>
          <p:nvSpPr>
            <p:cNvPr id="22" name="Freeform 6">
              <a:extLst>
                <a:ext uri="{FF2B5EF4-FFF2-40B4-BE49-F238E27FC236}">
                  <a16:creationId xmlns:a16="http://schemas.microsoft.com/office/drawing/2014/main" xmlns="" id="{C3F13D63-550A-4423-96AE-577D4BA6105D}"/>
                </a:ext>
              </a:extLst>
            </p:cNvPr>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3" name="Freeform 7">
              <a:extLst>
                <a:ext uri="{FF2B5EF4-FFF2-40B4-BE49-F238E27FC236}">
                  <a16:creationId xmlns:a16="http://schemas.microsoft.com/office/drawing/2014/main" xmlns="" id="{3F353CBF-63B6-4669-B361-E1A73A5036A6}"/>
                </a:ext>
              </a:extLst>
            </p:cNvPr>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293956000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a:solidFill>
                  <a:prstClr val="black"/>
                </a:solidFill>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61571326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20" name="文本占位符 6">
            <a:extLst>
              <a:ext uri="{FF2B5EF4-FFF2-40B4-BE49-F238E27FC236}">
                <a16:creationId xmlns:a16="http://schemas.microsoft.com/office/drawing/2014/main" xmlns="" id="{C26BBAA6-CA0E-4F94-B76F-ABCB0CB3D7BC}"/>
              </a:ext>
            </a:extLst>
          </p:cNvPr>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21" name="TextBox 10">
            <a:extLst>
              <a:ext uri="{FF2B5EF4-FFF2-40B4-BE49-F238E27FC236}">
                <a16:creationId xmlns:a16="http://schemas.microsoft.com/office/drawing/2014/main" xmlns="" id="{83F4E52C-2F65-4219-83E2-E9C0FDEFBBBB}"/>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a:solidFill>
                  <a:prstClr val="black"/>
                </a:solidFill>
                <a:cs typeface="Huawei Sans" panose="020C0503030203020204" pitchFamily="34" charset="0"/>
              </a:rPr>
              <a:t>More Information</a:t>
            </a:r>
          </a:p>
        </p:txBody>
      </p:sp>
      <p:sp>
        <p:nvSpPr>
          <p:cNvPr id="22" name="Freeform 9">
            <a:extLst>
              <a:ext uri="{FF2B5EF4-FFF2-40B4-BE49-F238E27FC236}">
                <a16:creationId xmlns:a16="http://schemas.microsoft.com/office/drawing/2014/main" xmlns="" id="{67AE7782-5205-4C64-A1A1-72767956890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3" name="Freeform 11">
            <a:extLst>
              <a:ext uri="{FF2B5EF4-FFF2-40B4-BE49-F238E27FC236}">
                <a16:creationId xmlns:a16="http://schemas.microsoft.com/office/drawing/2014/main" xmlns="" id="{56172C6A-B9EB-4945-87F8-A6FC4B1F9EB8}"/>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4" name="组合 23">
            <a:extLst>
              <a:ext uri="{FF2B5EF4-FFF2-40B4-BE49-F238E27FC236}">
                <a16:creationId xmlns:a16="http://schemas.microsoft.com/office/drawing/2014/main" xmlns="" id="{51B2654F-B2EB-4003-9C56-F3F7C13EDE19}"/>
              </a:ext>
            </a:extLst>
          </p:cNvPr>
          <p:cNvGrpSpPr/>
          <p:nvPr userDrawn="1"/>
        </p:nvGrpSpPr>
        <p:grpSpPr>
          <a:xfrm>
            <a:off x="479376" y="480268"/>
            <a:ext cx="496581" cy="496581"/>
            <a:chOff x="4485904" y="3429000"/>
            <a:chExt cx="2003425" cy="2003425"/>
          </a:xfrm>
          <a:solidFill>
            <a:schemeClr val="bg1"/>
          </a:solidFill>
        </p:grpSpPr>
        <p:sp>
          <p:nvSpPr>
            <p:cNvPr id="25" name="Freeform 6">
              <a:extLst>
                <a:ext uri="{FF2B5EF4-FFF2-40B4-BE49-F238E27FC236}">
                  <a16:creationId xmlns:a16="http://schemas.microsoft.com/office/drawing/2014/main" xmlns="" id="{913BF653-8F19-4896-A3C5-FD5C657F20BD}"/>
                </a:ext>
              </a:extLst>
            </p:cNvPr>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6" name="Freeform 7">
              <a:extLst>
                <a:ext uri="{FF2B5EF4-FFF2-40B4-BE49-F238E27FC236}">
                  <a16:creationId xmlns:a16="http://schemas.microsoft.com/office/drawing/2014/main" xmlns="" id="{9FE93C34-99E5-43DB-A9AD-4AAAE522FC4D}"/>
                </a:ext>
              </a:extLst>
            </p:cNvPr>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7" name="Freeform 8">
              <a:extLst>
                <a:ext uri="{FF2B5EF4-FFF2-40B4-BE49-F238E27FC236}">
                  <a16:creationId xmlns:a16="http://schemas.microsoft.com/office/drawing/2014/main" xmlns="" id="{3BFC72F9-B51B-4292-9D58-51496D790398}"/>
                </a:ext>
              </a:extLst>
            </p:cNvPr>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8" name="Freeform 9">
              <a:extLst>
                <a:ext uri="{FF2B5EF4-FFF2-40B4-BE49-F238E27FC236}">
                  <a16:creationId xmlns:a16="http://schemas.microsoft.com/office/drawing/2014/main" xmlns="" id="{88C4CCD9-953D-48EA-A971-7F7D1A8375A5}"/>
                </a:ext>
              </a:extLst>
            </p:cNvPr>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302136620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24" name="文本占位符 6">
            <a:extLst>
              <a:ext uri="{FF2B5EF4-FFF2-40B4-BE49-F238E27FC236}">
                <a16:creationId xmlns:a16="http://schemas.microsoft.com/office/drawing/2014/main" xmlns="" id="{5925F997-4DC4-4A97-A2CA-F6E67338549F}"/>
              </a:ext>
            </a:extLst>
          </p:cNvPr>
          <p:cNvSpPr>
            <a:spLocks noGrp="1"/>
          </p:cNvSpPr>
          <p:nvPr>
            <p:ph type="body" sz="quarter" idx="10" hasCustomPrompt="1"/>
          </p:nvPr>
        </p:nvSpPr>
        <p:spPr>
          <a:xfrm>
            <a:off x="451878" y="1242452"/>
            <a:ext cx="11306175" cy="4680000"/>
          </a:xfrm>
          <a:prstGeom prst="rect">
            <a:avLst/>
          </a:prstGeom>
        </p:spPr>
        <p:txBody>
          <a:bodyPr/>
          <a:lstStyle>
            <a:lvl1pPr marL="302279" marR="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pPr marL="302279" marR="0" lvl="0" indent="-302279" algn="just" defTabSz="914034" rtl="0" eaLnBrk="1" fontAlgn="auto" latinLnBrk="0" hangingPunct="1">
              <a:lnSpc>
                <a:spcPct val="140000"/>
              </a:lnSpc>
              <a:spcBef>
                <a:spcPts val="792"/>
              </a:spcBef>
              <a:spcAft>
                <a:spcPts val="0"/>
              </a:spcAft>
              <a:buClrTx/>
              <a:buSzTx/>
              <a:buFont typeface="Arial" panose="020B0604020202020204" pitchFamily="34" charset="0"/>
              <a:buChar char="•"/>
              <a:tabLst/>
              <a:defRPr/>
            </a:pPr>
            <a:r>
              <a:rPr lang="en-US" altLang="zh-CN"/>
              <a:t>More information for trainees</a:t>
            </a:r>
            <a:endParaRPr lang="zh-CN" altLang="en-US"/>
          </a:p>
          <a:p>
            <a:endParaRPr lang="zh-CN" altLang="en-US" dirty="0"/>
          </a:p>
        </p:txBody>
      </p:sp>
      <p:sp>
        <p:nvSpPr>
          <p:cNvPr id="25" name="TextBox 10">
            <a:extLst>
              <a:ext uri="{FF2B5EF4-FFF2-40B4-BE49-F238E27FC236}">
                <a16:creationId xmlns:a16="http://schemas.microsoft.com/office/drawing/2014/main" xmlns="" id="{2A36096C-62EF-4784-A852-D80DB41F805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a:solidFill>
                  <a:prstClr val="black"/>
                </a:solidFill>
                <a:cs typeface="Huawei Sans" panose="020C0503030203020204" pitchFamily="34" charset="0"/>
              </a:rPr>
              <a:t>Recommendations</a:t>
            </a:r>
          </a:p>
        </p:txBody>
      </p:sp>
      <p:sp>
        <p:nvSpPr>
          <p:cNvPr id="26" name="Freeform 9">
            <a:extLst>
              <a:ext uri="{FF2B5EF4-FFF2-40B4-BE49-F238E27FC236}">
                <a16:creationId xmlns:a16="http://schemas.microsoft.com/office/drawing/2014/main" xmlns="" id="{C3E6B92D-4F56-451B-A969-F33FFD7B5596}"/>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7" name="Freeform 11">
            <a:extLst>
              <a:ext uri="{FF2B5EF4-FFF2-40B4-BE49-F238E27FC236}">
                <a16:creationId xmlns:a16="http://schemas.microsoft.com/office/drawing/2014/main" xmlns="" id="{4D1BFDBB-75E2-48B2-B09C-1B807C81952A}"/>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8" name="组合 27">
            <a:extLst>
              <a:ext uri="{FF2B5EF4-FFF2-40B4-BE49-F238E27FC236}">
                <a16:creationId xmlns:a16="http://schemas.microsoft.com/office/drawing/2014/main" xmlns="" id="{B61332C9-A2C1-4661-A190-9D4473E87607}"/>
              </a:ext>
            </a:extLst>
          </p:cNvPr>
          <p:cNvGrpSpPr/>
          <p:nvPr userDrawn="1"/>
        </p:nvGrpSpPr>
        <p:grpSpPr>
          <a:xfrm>
            <a:off x="515380" y="456929"/>
            <a:ext cx="461963" cy="485190"/>
            <a:chOff x="-779463" y="1835151"/>
            <a:chExt cx="1136650" cy="1193799"/>
          </a:xfrm>
          <a:solidFill>
            <a:schemeClr val="bg1"/>
          </a:solidFill>
        </p:grpSpPr>
        <p:sp>
          <p:nvSpPr>
            <p:cNvPr id="29" name="Freeform 6">
              <a:extLst>
                <a:ext uri="{FF2B5EF4-FFF2-40B4-BE49-F238E27FC236}">
                  <a16:creationId xmlns:a16="http://schemas.microsoft.com/office/drawing/2014/main" xmlns="" id="{82A9BBD5-6775-48A2-A296-CD096ABBA8AE}"/>
                </a:ext>
              </a:extLst>
            </p:cNvPr>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0" name="Freeform 7">
              <a:extLst>
                <a:ext uri="{FF2B5EF4-FFF2-40B4-BE49-F238E27FC236}">
                  <a16:creationId xmlns:a16="http://schemas.microsoft.com/office/drawing/2014/main" xmlns="" id="{D7F437DB-F937-48D0-884F-7A306DDFF48D}"/>
                </a:ext>
              </a:extLst>
            </p:cNvPr>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Freeform 8">
              <a:extLst>
                <a:ext uri="{FF2B5EF4-FFF2-40B4-BE49-F238E27FC236}">
                  <a16:creationId xmlns:a16="http://schemas.microsoft.com/office/drawing/2014/main" xmlns="" id="{10EA7787-8391-467D-A51C-7E68BADC87DE}"/>
                </a:ext>
              </a:extLst>
            </p:cNvPr>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Freeform 9">
              <a:extLst>
                <a:ext uri="{FF2B5EF4-FFF2-40B4-BE49-F238E27FC236}">
                  <a16:creationId xmlns:a16="http://schemas.microsoft.com/office/drawing/2014/main" xmlns="" id="{94728891-ED7D-40F2-8167-5038AD0D1E3B}"/>
                </a:ext>
              </a:extLst>
            </p:cNvPr>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Freeform 10">
              <a:extLst>
                <a:ext uri="{FF2B5EF4-FFF2-40B4-BE49-F238E27FC236}">
                  <a16:creationId xmlns:a16="http://schemas.microsoft.com/office/drawing/2014/main" xmlns="" id="{8F5E0130-7164-459A-AA92-A957A8E21FAB}"/>
                </a:ext>
              </a:extLst>
            </p:cNvPr>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Freeform 11">
              <a:extLst>
                <a:ext uri="{FF2B5EF4-FFF2-40B4-BE49-F238E27FC236}">
                  <a16:creationId xmlns:a16="http://schemas.microsoft.com/office/drawing/2014/main" xmlns="" id="{B904A554-2A74-40E1-96BB-8C0A0A5C723E}"/>
                </a:ext>
              </a:extLst>
            </p:cNvPr>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316929010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t">
              <a:spcBef>
                <a:spcPct val="0"/>
              </a:spcBef>
              <a:spcAft>
                <a:spcPct val="0"/>
              </a:spcAft>
            </a:pPr>
            <a:endParaRPr lang="zh-CN" altLang="en-US" sz="1000">
              <a:solidFill>
                <a:prstClr val="black"/>
              </a:solidFill>
            </a:endParaRPr>
          </a:p>
        </p:txBody>
      </p:sp>
      <p:grpSp>
        <p:nvGrpSpPr>
          <p:cNvPr id="16" name="组合 15"/>
          <p:cNvGrpSpPr/>
          <p:nvPr/>
        </p:nvGrpSpPr>
        <p:grpSpPr>
          <a:xfrm>
            <a:off x="4148952" y="2637135"/>
            <a:ext cx="3894096" cy="1598831"/>
            <a:chOff x="4302972" y="2345035"/>
            <a:chExt cx="3895617" cy="1598831"/>
          </a:xfrm>
        </p:grpSpPr>
        <p:sp>
          <p:nvSpPr>
            <p:cNvPr id="14" name="矩形 13"/>
            <p:cNvSpPr/>
            <p:nvPr/>
          </p:nvSpPr>
          <p:spPr>
            <a:xfrm>
              <a:off x="5357748" y="2345035"/>
              <a:ext cx="1786065" cy="923330"/>
            </a:xfrm>
            <a:prstGeom prst="rect">
              <a:avLst/>
            </a:prstGeom>
            <a:noFill/>
          </p:spPr>
          <p:txBody>
            <a:bodyPr wrap="none" lIns="91440" tIns="45720" rIns="91440" bIns="45720">
              <a:spAutoFit/>
            </a:bodyPr>
            <a:lstStyle/>
            <a:p>
              <a:pPr algn="ctr"/>
              <a:r>
                <a:rPr lang="zh-CN" altLang="en-US" sz="5398" dirty="0">
                  <a:ln w="0"/>
                  <a:solidFill>
                    <a:prstClr val="white"/>
                  </a:solidFill>
                  <a:effectLst>
                    <a:outerShdw blurRad="38100" dist="19050" dir="2700000" algn="tl" rotWithShape="0">
                      <a:prstClr val="black">
                        <a:alpha val="40000"/>
                      </a:prstClr>
                    </a:outerShdw>
                  </a:effectLst>
                </a:rPr>
                <a:t>谢 谢</a:t>
              </a:r>
              <a:endParaRPr lang="en-US" altLang="zh-CN" sz="5398" dirty="0">
                <a:ln w="0"/>
                <a:solidFill>
                  <a:prstClr val="white"/>
                </a:solidFill>
                <a:effectLst>
                  <a:outerShdw blurRad="38100" dist="19050" dir="2700000" algn="tl" rotWithShape="0">
                    <a:prstClr val="black">
                      <a:alpha val="40000"/>
                    </a:prstClr>
                  </a:outerShdw>
                </a:effectLst>
              </a:endParaRPr>
            </a:p>
          </p:txBody>
        </p:sp>
        <p:sp>
          <p:nvSpPr>
            <p:cNvPr id="15" name="矩形 14"/>
            <p:cNvSpPr/>
            <p:nvPr/>
          </p:nvSpPr>
          <p:spPr>
            <a:xfrm>
              <a:off x="4302972" y="3297535"/>
              <a:ext cx="3895617" cy="646331"/>
            </a:xfrm>
            <a:prstGeom prst="rect">
              <a:avLst/>
            </a:prstGeom>
            <a:noFill/>
          </p:spPr>
          <p:txBody>
            <a:bodyPr wrap="none" lIns="91440" tIns="45720" rIns="91440" bIns="45720">
              <a:spAutoFit/>
            </a:bodyPr>
            <a:lstStyle/>
            <a:p>
              <a:pPr algn="ctr"/>
              <a:r>
                <a:rPr lang="en-US" altLang="zh-CN" sz="3599" dirty="0">
                  <a:ln w="0"/>
                  <a:solidFill>
                    <a:prstClr val="white"/>
                  </a:solidFill>
                  <a:effectLst>
                    <a:outerShdw blurRad="38100" dist="19050" dir="2700000" algn="tl" rotWithShape="0">
                      <a:prstClr val="black">
                        <a:alpha val="40000"/>
                      </a:prstClr>
                    </a:outerShdw>
                  </a:effectLst>
                </a:rPr>
                <a:t>www.huawei.com</a:t>
              </a:r>
              <a:endParaRPr lang="zh-CN" altLang="en-US" sz="3599" dirty="0">
                <a:ln w="0"/>
                <a:solidFill>
                  <a:prstClr val="white"/>
                </a:solidFill>
                <a:effectLst>
                  <a:outerShdw blurRad="38100" dist="19050" dir="2700000" algn="tl" rotWithShape="0">
                    <a:prstClr val="black">
                      <a:alpha val="40000"/>
                    </a:prstClr>
                  </a:outerShdw>
                </a:effectLst>
              </a:endParaRPr>
            </a:p>
          </p:txBody>
        </p:sp>
      </p:grpSp>
      <p:pic>
        <p:nvPicPr>
          <p:cNvPr id="7" name="Picture 2" descr="D:\201207257配图\培训\shutterstock_242224906.jpg">
            <a:extLst>
              <a:ext uri="{FF2B5EF4-FFF2-40B4-BE49-F238E27FC236}">
                <a16:creationId xmlns:a16="http://schemas.microsoft.com/office/drawing/2014/main" xmlns="" id="{65BCD74E-7E7C-4B92-8635-9FF18FDA660A}"/>
              </a:ext>
            </a:extLst>
          </p:cNvPr>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D6E2E60C-1D27-4CCD-B5A6-25D35A38D82B}"/>
              </a:ext>
            </a:extLst>
          </p:cNvPr>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pPr>
            <a:endParaRPr lang="zh-CN" altLang="en-US" sz="1000">
              <a:solidFill>
                <a:prstClr val="black"/>
              </a:solidFill>
            </a:endParaRPr>
          </a:p>
        </p:txBody>
      </p:sp>
      <p:grpSp>
        <p:nvGrpSpPr>
          <p:cNvPr id="11" name="组合 10">
            <a:extLst>
              <a:ext uri="{FF2B5EF4-FFF2-40B4-BE49-F238E27FC236}">
                <a16:creationId xmlns:a16="http://schemas.microsoft.com/office/drawing/2014/main" xmlns="" id="{6E9E357D-4A5D-475D-BD00-F349BB12D82F}"/>
              </a:ext>
            </a:extLst>
          </p:cNvPr>
          <p:cNvGrpSpPr/>
          <p:nvPr userDrawn="1"/>
        </p:nvGrpSpPr>
        <p:grpSpPr>
          <a:xfrm>
            <a:off x="4148952" y="2637135"/>
            <a:ext cx="3894096" cy="1598831"/>
            <a:chOff x="4302972" y="2345035"/>
            <a:chExt cx="3895617" cy="1598831"/>
          </a:xfrm>
        </p:grpSpPr>
        <p:sp>
          <p:nvSpPr>
            <p:cNvPr id="12" name="矩形 11">
              <a:extLst>
                <a:ext uri="{FF2B5EF4-FFF2-40B4-BE49-F238E27FC236}">
                  <a16:creationId xmlns:a16="http://schemas.microsoft.com/office/drawing/2014/main" xmlns="" id="{4C35F99E-0323-481B-95ED-103D2105054E}"/>
                </a:ext>
              </a:extLst>
            </p:cNvPr>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dirty="0">
                  <a:ln w="0"/>
                  <a:solidFill>
                    <a:prstClr val="white"/>
                  </a:solidFill>
                  <a:effectLst>
                    <a:outerShdw blurRad="38100" dist="19050" dir="2700000" algn="tl" rotWithShape="0">
                      <a:prstClr val="black">
                        <a:alpha val="40000"/>
                      </a:prstClr>
                    </a:outerShdw>
                  </a:effectLst>
                </a:rPr>
                <a:t>Thank You</a:t>
              </a:r>
            </a:p>
          </p:txBody>
        </p:sp>
        <p:sp>
          <p:nvSpPr>
            <p:cNvPr id="13" name="矩形 12">
              <a:extLst>
                <a:ext uri="{FF2B5EF4-FFF2-40B4-BE49-F238E27FC236}">
                  <a16:creationId xmlns:a16="http://schemas.microsoft.com/office/drawing/2014/main" xmlns="" id="{66F89B4B-981C-47E3-93FE-53AA999C2700}"/>
                </a:ext>
              </a:extLst>
            </p:cNvPr>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dirty="0">
                  <a:ln w="0"/>
                  <a:solidFill>
                    <a:prstClr val="white"/>
                  </a:solidFill>
                  <a:effectLst>
                    <a:outerShdw blurRad="38100" dist="19050" dir="2700000" algn="tl" rotWithShape="0">
                      <a:prstClr val="black">
                        <a:alpha val="40000"/>
                      </a:prstClr>
                    </a:outerShdw>
                  </a:effectLst>
                </a:rPr>
                <a:t>www.huawei.com</a:t>
              </a:r>
              <a:endParaRPr lang="zh-CN" altLang="en-US" sz="3599" dirty="0">
                <a:ln w="0"/>
                <a:solidFill>
                  <a:prstClr val="white"/>
                </a:solidFill>
                <a:effectLst>
                  <a:outerShdw blurRad="38100" dist="19050" dir="2700000" algn="tl" rotWithShape="0">
                    <a:prstClr val="black">
                      <a:alpha val="40000"/>
                    </a:prstClr>
                  </a:outerShdw>
                </a:effectLst>
              </a:endParaRPr>
            </a:p>
          </p:txBody>
        </p:sp>
      </p:grpSp>
    </p:spTree>
    <p:extLst>
      <p:ext uri="{BB962C8B-B14F-4D97-AF65-F5344CB8AC3E}">
        <p14:creationId xmlns:p14="http://schemas.microsoft.com/office/powerpoint/2010/main" val="1995668611"/>
      </p:ext>
    </p:extLst>
  </p:cSld>
  <p:clrMapOvr>
    <a:masterClrMapping/>
  </p:clrMapOvr>
  <p:timing>
    <p:tnLst>
      <p:par>
        <p:cTn id="1" dur="indefinite" restart="never" nodeType="tmRoot"/>
      </p:par>
    </p:tnLst>
  </p:timing>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930727">
                  <a:extLst>
                    <a:ext uri="{9D8B030D-6E8A-4147-A177-3AD203B41FA5}">
                      <a16:colId xmlns:a16="http://schemas.microsoft.com/office/drawing/2014/main" xmlns="" val="20002"/>
                    </a:ext>
                  </a:extLst>
                </a:gridCol>
                <a:gridCol w="23196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smtClean="0">
                          <a:ln>
                            <a:noFill/>
                          </a:ln>
                          <a:solidFill>
                            <a:schemeClr val="tx1"/>
                          </a:solidFill>
                          <a:effectLst/>
                          <a:latin typeface="Huawei Sans" panose="020C0503030203020204" pitchFamily="34" charset="0"/>
                          <a:ea typeface="方正兰亭黑简体" panose="02000000000000000000" pitchFamily="2" charset="-122"/>
                        </a:rPr>
                        <a:t>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616"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859"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40016"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424"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0761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7985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4001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6842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100761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7985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4001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6842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0761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7985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4001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6842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100761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7985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4001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6842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0761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7985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4001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6842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37" name="文本占位符 11"/>
          <p:cNvSpPr txBox="1">
            <a:spLocks/>
          </p:cNvSpPr>
          <p:nvPr userDrawn="1"/>
        </p:nvSpPr>
        <p:spPr bwMode="auto">
          <a:xfrm>
            <a:off x="6228196" y="1816983"/>
            <a:ext cx="2888578"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smtClean="0">
                <a:latin typeface="Huawei Sans" panose="020C0503030203020204" pitchFamily="34" charset="0"/>
              </a:rPr>
              <a:t>V500R002</a:t>
            </a:r>
            <a:endParaRPr lang="zh-CN" altLang="en-US" sz="1600" dirty="0">
              <a:latin typeface="Huawei Sans" panose="020C0503030203020204" pitchFamily="34" charset="0"/>
            </a:endParaRPr>
          </a:p>
        </p:txBody>
      </p:sp>
      <p:sp>
        <p:nvSpPr>
          <p:cNvPr id="38" name="文本占位符 12"/>
          <p:cNvSpPr txBox="1">
            <a:spLocks/>
          </p:cNvSpPr>
          <p:nvPr userDrawn="1"/>
        </p:nvSpPr>
        <p:spPr bwMode="auto">
          <a:xfrm>
            <a:off x="9116775" y="1816983"/>
            <a:ext cx="2351079" cy="504887"/>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lnSpc>
                <a:spcPct val="100000"/>
              </a:lnSpc>
              <a:buFont typeface="Wingdings" panose="05000000000000000000" pitchFamily="2" charset="2"/>
              <a:buNone/>
            </a:pPr>
            <a:r>
              <a:rPr lang="en-US" altLang="zh-CN" sz="1600" dirty="0" smtClean="0">
                <a:latin typeface="Huawei Sans" panose="020C0503030203020204" pitchFamily="34" charset="0"/>
              </a:rPr>
              <a:t>V100R001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138658406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49" name="文本占位符 6">
            <a:extLst>
              <a:ext uri="{FF2B5EF4-FFF2-40B4-BE49-F238E27FC236}">
                <a16:creationId xmlns:a16="http://schemas.microsoft.com/office/drawing/2014/main" xmlns="" id="{8C73FD82-EB99-4947-878F-1DD1E63F972D}"/>
              </a:ext>
            </a:extLst>
          </p:cNvPr>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50" name="TextBox 10">
            <a:extLst>
              <a:ext uri="{FF2B5EF4-FFF2-40B4-BE49-F238E27FC236}">
                <a16:creationId xmlns:a16="http://schemas.microsoft.com/office/drawing/2014/main" xmlns="" id="{DEB02227-B7C7-4864-A89F-D342B7B26541}"/>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a:solidFill>
                  <a:prstClr val="black"/>
                </a:solidFill>
                <a:latin typeface="Huawei Sans" panose="020C0503030203020204" pitchFamily="34" charset="0"/>
                <a:cs typeface="Huawei Sans" panose="020C0503030203020204" pitchFamily="34" charset="0"/>
              </a:rPr>
              <a:t>Foreword</a:t>
            </a:r>
            <a:endParaRPr lang="zh-CN" altLang="en-US" dirty="0">
              <a:solidFill>
                <a:prstClr val="black"/>
              </a:solidFill>
              <a:latin typeface="Huawei Sans" panose="020C0503030203020204" pitchFamily="34" charset="0"/>
              <a:cs typeface="Huawei Sans" panose="020C0503030203020204" pitchFamily="34" charset="0"/>
            </a:endParaRPr>
          </a:p>
        </p:txBody>
      </p:sp>
      <p:sp>
        <p:nvSpPr>
          <p:cNvPr id="51" name="Freeform 9">
            <a:extLst>
              <a:ext uri="{FF2B5EF4-FFF2-40B4-BE49-F238E27FC236}">
                <a16:creationId xmlns:a16="http://schemas.microsoft.com/office/drawing/2014/main" xmlns="" id="{4486C45C-28BC-4098-83A7-B227D302894C}"/>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52" name="Freeform 11">
            <a:extLst>
              <a:ext uri="{FF2B5EF4-FFF2-40B4-BE49-F238E27FC236}">
                <a16:creationId xmlns:a16="http://schemas.microsoft.com/office/drawing/2014/main" xmlns="" id="{23E18921-7CA1-4719-92DE-26DEADAE18A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53" name="组合 52">
            <a:extLst>
              <a:ext uri="{FF2B5EF4-FFF2-40B4-BE49-F238E27FC236}">
                <a16:creationId xmlns:a16="http://schemas.microsoft.com/office/drawing/2014/main" xmlns="" id="{0E45543D-99ED-4C39-9FFD-515A6CEFAFF7}"/>
              </a:ext>
            </a:extLst>
          </p:cNvPr>
          <p:cNvGrpSpPr/>
          <p:nvPr userDrawn="1"/>
        </p:nvGrpSpPr>
        <p:grpSpPr>
          <a:xfrm>
            <a:off x="335360" y="498828"/>
            <a:ext cx="628158" cy="459460"/>
            <a:chOff x="3275013" y="1363663"/>
            <a:chExt cx="5645150" cy="4129087"/>
          </a:xfrm>
          <a:solidFill>
            <a:schemeClr val="bg1"/>
          </a:solidFill>
        </p:grpSpPr>
        <p:sp>
          <p:nvSpPr>
            <p:cNvPr id="54" name="Freeform 6">
              <a:extLst>
                <a:ext uri="{FF2B5EF4-FFF2-40B4-BE49-F238E27FC236}">
                  <a16:creationId xmlns:a16="http://schemas.microsoft.com/office/drawing/2014/main" xmlns="" id="{31C7733E-847C-47D3-9B7B-78B260914E89}"/>
                </a:ext>
              </a:extLst>
            </p:cNvPr>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5" name="Freeform 7">
              <a:extLst>
                <a:ext uri="{FF2B5EF4-FFF2-40B4-BE49-F238E27FC236}">
                  <a16:creationId xmlns:a16="http://schemas.microsoft.com/office/drawing/2014/main" xmlns="" id="{A14C69E7-40B5-4C45-8014-3E1DED5AB5AF}"/>
                </a:ext>
              </a:extLst>
            </p:cNvPr>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6" name="Freeform 8">
              <a:extLst>
                <a:ext uri="{FF2B5EF4-FFF2-40B4-BE49-F238E27FC236}">
                  <a16:creationId xmlns:a16="http://schemas.microsoft.com/office/drawing/2014/main" xmlns="" id="{AD0599CF-7EB6-4172-A9F8-A441F3A6BBFD}"/>
                </a:ext>
              </a:extLst>
            </p:cNvPr>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7" name="Freeform 9">
              <a:extLst>
                <a:ext uri="{FF2B5EF4-FFF2-40B4-BE49-F238E27FC236}">
                  <a16:creationId xmlns:a16="http://schemas.microsoft.com/office/drawing/2014/main" xmlns="" id="{3F708D5A-355D-46B1-A41B-C5D95A7249D1}"/>
                </a:ext>
              </a:extLst>
            </p:cNvPr>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8" name="Freeform 10">
              <a:extLst>
                <a:ext uri="{FF2B5EF4-FFF2-40B4-BE49-F238E27FC236}">
                  <a16:creationId xmlns:a16="http://schemas.microsoft.com/office/drawing/2014/main" xmlns="" id="{65BAFEFB-6899-421D-BA90-47616CFD586F}"/>
                </a:ext>
              </a:extLst>
            </p:cNvPr>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59" name="Freeform 6">
            <a:extLst>
              <a:ext uri="{FF2B5EF4-FFF2-40B4-BE49-F238E27FC236}">
                <a16:creationId xmlns:a16="http://schemas.microsoft.com/office/drawing/2014/main" xmlns="" id="{836E46CD-8AE2-457F-9264-CF20811F7DA2}"/>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60" name="Freeform 11">
            <a:extLst>
              <a:ext uri="{FF2B5EF4-FFF2-40B4-BE49-F238E27FC236}">
                <a16:creationId xmlns:a16="http://schemas.microsoft.com/office/drawing/2014/main" xmlns="" id="{7EE81883-92C7-4F1C-8FA1-F558D213CDFD}"/>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Tree>
    <p:extLst>
      <p:ext uri="{BB962C8B-B14F-4D97-AF65-F5344CB8AC3E}">
        <p14:creationId xmlns:p14="http://schemas.microsoft.com/office/powerpoint/2010/main" val="16350225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27932635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48" name="TextBox 10">
            <a:extLst>
              <a:ext uri="{FF2B5EF4-FFF2-40B4-BE49-F238E27FC236}">
                <a16:creationId xmlns:a16="http://schemas.microsoft.com/office/drawing/2014/main" xmlns="" id="{60562E70-EA64-4C39-9C74-91D254CF066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r>
              <a:rPr lang="en-US" altLang="zh-CN" sz="3500" b="1" dirty="0">
                <a:solidFill>
                  <a:prstClr val="black"/>
                </a:solidFill>
                <a:cs typeface="Huawei Sans" panose="020C0503030203020204" pitchFamily="34" charset="0"/>
              </a:rPr>
              <a:t>Contents</a:t>
            </a:r>
          </a:p>
        </p:txBody>
      </p:sp>
      <p:sp>
        <p:nvSpPr>
          <p:cNvPr id="49" name="Freeform 9">
            <a:extLst>
              <a:ext uri="{FF2B5EF4-FFF2-40B4-BE49-F238E27FC236}">
                <a16:creationId xmlns:a16="http://schemas.microsoft.com/office/drawing/2014/main" xmlns="" id="{34912B06-4D92-410F-8A36-F7ED0063D53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50" name="Freeform 11">
            <a:extLst>
              <a:ext uri="{FF2B5EF4-FFF2-40B4-BE49-F238E27FC236}">
                <a16:creationId xmlns:a16="http://schemas.microsoft.com/office/drawing/2014/main" xmlns="" id="{E6AD2399-9636-4C70-98FA-237F210DB525}"/>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51" name="组合 50">
            <a:extLst>
              <a:ext uri="{FF2B5EF4-FFF2-40B4-BE49-F238E27FC236}">
                <a16:creationId xmlns:a16="http://schemas.microsoft.com/office/drawing/2014/main" xmlns="" id="{1D7F378E-61BF-4BFC-B521-B9A10D76DF8B}"/>
              </a:ext>
            </a:extLst>
          </p:cNvPr>
          <p:cNvGrpSpPr/>
          <p:nvPr userDrawn="1"/>
        </p:nvGrpSpPr>
        <p:grpSpPr>
          <a:xfrm>
            <a:off x="587388" y="515379"/>
            <a:ext cx="358335" cy="426359"/>
            <a:chOff x="3295650" y="230188"/>
            <a:chExt cx="936625" cy="1114426"/>
          </a:xfrm>
          <a:solidFill>
            <a:schemeClr val="bg1"/>
          </a:solidFill>
        </p:grpSpPr>
        <p:sp>
          <p:nvSpPr>
            <p:cNvPr id="52" name="Rectangle 16">
              <a:extLst>
                <a:ext uri="{FF2B5EF4-FFF2-40B4-BE49-F238E27FC236}">
                  <a16:creationId xmlns:a16="http://schemas.microsoft.com/office/drawing/2014/main" xmlns="" id="{70A7F669-787E-48ED-910F-2F98D17E4697}"/>
                </a:ext>
              </a:extLst>
            </p:cNvPr>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3" name="Rectangle 17">
              <a:extLst>
                <a:ext uri="{FF2B5EF4-FFF2-40B4-BE49-F238E27FC236}">
                  <a16:creationId xmlns:a16="http://schemas.microsoft.com/office/drawing/2014/main" xmlns="" id="{B453CBFC-3B22-4965-9877-D0CD75CC5527}"/>
                </a:ext>
              </a:extLst>
            </p:cNvPr>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4" name="Rectangle 18">
              <a:extLst>
                <a:ext uri="{FF2B5EF4-FFF2-40B4-BE49-F238E27FC236}">
                  <a16:creationId xmlns:a16="http://schemas.microsoft.com/office/drawing/2014/main" xmlns="" id="{BE355EE9-2CE0-42F4-9A9C-7BFE6CCB7C0E}"/>
                </a:ext>
              </a:extLst>
            </p:cNvPr>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5" name="Rectangle 19">
              <a:extLst>
                <a:ext uri="{FF2B5EF4-FFF2-40B4-BE49-F238E27FC236}">
                  <a16:creationId xmlns:a16="http://schemas.microsoft.com/office/drawing/2014/main" xmlns="" id="{1DEE237C-09E1-46A7-94DC-0A3F6BC91439}"/>
                </a:ext>
              </a:extLst>
            </p:cNvPr>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6" name="Rectangle 20">
              <a:extLst>
                <a:ext uri="{FF2B5EF4-FFF2-40B4-BE49-F238E27FC236}">
                  <a16:creationId xmlns:a16="http://schemas.microsoft.com/office/drawing/2014/main" xmlns="" id="{8AB07180-FC58-4EE4-B6A6-2B16BC313F98}"/>
                </a:ext>
              </a:extLst>
            </p:cNvPr>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7" name="Rectangle 21">
              <a:extLst>
                <a:ext uri="{FF2B5EF4-FFF2-40B4-BE49-F238E27FC236}">
                  <a16:creationId xmlns:a16="http://schemas.microsoft.com/office/drawing/2014/main" xmlns="" id="{A89655B2-234E-4327-B71D-B698CC5F391B}"/>
                </a:ext>
              </a:extLst>
            </p:cNvPr>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8" name="Freeform 22">
              <a:extLst>
                <a:ext uri="{FF2B5EF4-FFF2-40B4-BE49-F238E27FC236}">
                  <a16:creationId xmlns:a16="http://schemas.microsoft.com/office/drawing/2014/main" xmlns="" id="{A8A9F07B-8BD5-4F83-872F-C403E9B4A4C4}"/>
                </a:ext>
              </a:extLst>
            </p:cNvPr>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59" name="Rectangle 23">
              <a:extLst>
                <a:ext uri="{FF2B5EF4-FFF2-40B4-BE49-F238E27FC236}">
                  <a16:creationId xmlns:a16="http://schemas.microsoft.com/office/drawing/2014/main" xmlns="" id="{E594F776-3A29-414E-B8C1-4250982417E5}"/>
                </a:ext>
              </a:extLst>
            </p:cNvPr>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0" name="Freeform 24">
              <a:extLst>
                <a:ext uri="{FF2B5EF4-FFF2-40B4-BE49-F238E27FC236}">
                  <a16:creationId xmlns:a16="http://schemas.microsoft.com/office/drawing/2014/main" xmlns="" id="{C77E1609-5B8F-4669-9EF2-F8A969A8C9BF}"/>
                </a:ext>
              </a:extLst>
            </p:cNvPr>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1" name="Rectangle 25">
              <a:extLst>
                <a:ext uri="{FF2B5EF4-FFF2-40B4-BE49-F238E27FC236}">
                  <a16:creationId xmlns:a16="http://schemas.microsoft.com/office/drawing/2014/main" xmlns="" id="{B740BEED-5CC0-43FB-A968-7309F3940F6C}"/>
                </a:ext>
              </a:extLst>
            </p:cNvPr>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2" name="Rectangle 26">
              <a:extLst>
                <a:ext uri="{FF2B5EF4-FFF2-40B4-BE49-F238E27FC236}">
                  <a16:creationId xmlns:a16="http://schemas.microsoft.com/office/drawing/2014/main" xmlns="" id="{C7CF2C92-3D56-48E3-90A0-F52DE866DB8F}"/>
                </a:ext>
              </a:extLst>
            </p:cNvPr>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3" name="Rectangle 27">
              <a:extLst>
                <a:ext uri="{FF2B5EF4-FFF2-40B4-BE49-F238E27FC236}">
                  <a16:creationId xmlns:a16="http://schemas.microsoft.com/office/drawing/2014/main" xmlns="" id="{4BA74944-9B1F-4096-B876-026232F9E5C0}"/>
                </a:ext>
              </a:extLst>
            </p:cNvPr>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4" name="Rectangle 28">
              <a:extLst>
                <a:ext uri="{FF2B5EF4-FFF2-40B4-BE49-F238E27FC236}">
                  <a16:creationId xmlns:a16="http://schemas.microsoft.com/office/drawing/2014/main" xmlns="" id="{E2DF2DE3-DF48-4F19-A70B-A100F67D5923}"/>
                </a:ext>
              </a:extLst>
            </p:cNvPr>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5" name="Rectangle 29">
              <a:extLst>
                <a:ext uri="{FF2B5EF4-FFF2-40B4-BE49-F238E27FC236}">
                  <a16:creationId xmlns:a16="http://schemas.microsoft.com/office/drawing/2014/main" xmlns="" id="{120478BD-3CA6-4AB6-9B16-975DCDDEA7A2}"/>
                </a:ext>
              </a:extLst>
            </p:cNvPr>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6" name="Rectangle 30">
              <a:extLst>
                <a:ext uri="{FF2B5EF4-FFF2-40B4-BE49-F238E27FC236}">
                  <a16:creationId xmlns:a16="http://schemas.microsoft.com/office/drawing/2014/main" xmlns="" id="{D483AB39-E044-4C75-B63B-E25B5A72C59B}"/>
                </a:ext>
              </a:extLst>
            </p:cNvPr>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67" name="Rectangle 31">
              <a:extLst>
                <a:ext uri="{FF2B5EF4-FFF2-40B4-BE49-F238E27FC236}">
                  <a16:creationId xmlns:a16="http://schemas.microsoft.com/office/drawing/2014/main" xmlns="" id="{92F17964-C91B-46FD-BBDA-1169F9A7913A}"/>
                </a:ext>
              </a:extLst>
            </p:cNvPr>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68" name="Freeform 6">
            <a:extLst>
              <a:ext uri="{FF2B5EF4-FFF2-40B4-BE49-F238E27FC236}">
                <a16:creationId xmlns:a16="http://schemas.microsoft.com/office/drawing/2014/main" xmlns="" id="{B3C018E7-E179-49F7-8403-8977FF5E1039}"/>
              </a:ext>
            </a:extLst>
          </p:cNvPr>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69" name="Freeform 11">
            <a:extLst>
              <a:ext uri="{FF2B5EF4-FFF2-40B4-BE49-F238E27FC236}">
                <a16:creationId xmlns:a16="http://schemas.microsoft.com/office/drawing/2014/main" xmlns="" id="{47A806AC-66EF-4BB7-B37C-FE129A074DDF}"/>
              </a:ext>
            </a:extLst>
          </p:cNvPr>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70" name="文本占位符 6">
            <a:extLst>
              <a:ext uri="{FF2B5EF4-FFF2-40B4-BE49-F238E27FC236}">
                <a16:creationId xmlns:a16="http://schemas.microsoft.com/office/drawing/2014/main" xmlns="" id="{3622C4EF-8730-4C65-B7F3-6F8A1EA9B96E}"/>
              </a:ext>
            </a:extLst>
          </p:cNvPr>
          <p:cNvSpPr>
            <a:spLocks noGrp="1"/>
          </p:cNvSpPr>
          <p:nvPr>
            <p:ph type="body" sz="quarter" idx="10" hasCustomPrompt="1"/>
          </p:nvPr>
        </p:nvSpPr>
        <p:spPr>
          <a:xfrm>
            <a:off x="454816" y="1233487"/>
            <a:ext cx="11307600" cy="4680000"/>
          </a:xfrm>
        </p:spPr>
        <p:txBody>
          <a:bodyPr/>
          <a:lstStyle>
            <a:lvl1pPr marL="457200" marR="0" indent="-457200"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en-US" altLang="zh-CN"/>
              <a:t>Directory </a:t>
            </a:r>
          </a:p>
          <a:p>
            <a:pPr marL="653788" lvl="1" indent="-457017">
              <a:buSzPct val="100000"/>
              <a:buFont typeface="+mj-lt"/>
              <a:buAutoNum type="arabicPeriod"/>
            </a:pPr>
            <a:endParaRPr lang="en-US" altLang="zh-CN"/>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pPr marL="457200" indent="-457200">
              <a:buSzPct val="100000"/>
              <a:buFont typeface="+mj-lt"/>
              <a:buAutoNum type="arabicPeriod"/>
            </a:pPr>
            <a:r>
              <a:rPr lang="en-US" altLang="zh-CN"/>
              <a:t>Directory </a:t>
            </a:r>
          </a:p>
          <a:p>
            <a:endParaRPr lang="zh-CN" altLang="en-US" dirty="0"/>
          </a:p>
        </p:txBody>
      </p:sp>
    </p:spTree>
    <p:extLst>
      <p:ext uri="{BB962C8B-B14F-4D97-AF65-F5344CB8AC3E}">
        <p14:creationId xmlns:p14="http://schemas.microsoft.com/office/powerpoint/2010/main" val="369946850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5" name="内容占位符 6">
            <a:extLst>
              <a:ext uri="{FF2B5EF4-FFF2-40B4-BE49-F238E27FC236}">
                <a16:creationId xmlns:a16="http://schemas.microsoft.com/office/drawing/2014/main" xmlns="" id="{5CD7E4D6-53C6-49E4-8D0E-3ECF268B21AA}"/>
              </a:ext>
            </a:extLst>
          </p:cNvPr>
          <p:cNvSpPr>
            <a:spLocks noGrp="1"/>
          </p:cNvSpPr>
          <p:nvPr>
            <p:ph sz="quarter" idx="10" hasCustomPrompt="1"/>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6" name="TextBox 10">
            <a:extLst>
              <a:ext uri="{FF2B5EF4-FFF2-40B4-BE49-F238E27FC236}">
                <a16:creationId xmlns:a16="http://schemas.microsoft.com/office/drawing/2014/main" xmlns="" id="{612AA2CD-A693-477D-B7E0-0E241C15CADD}"/>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a:solidFill>
                  <a:prstClr val="black"/>
                </a:solidFill>
                <a:latin typeface="Huawei Sans" panose="020C0503030203020204" pitchFamily="34" charset="0"/>
                <a:cs typeface="Huawei Sans" panose="020C0503030203020204" pitchFamily="34" charset="0"/>
              </a:rPr>
              <a:t>Overview and Objectives</a:t>
            </a:r>
          </a:p>
        </p:txBody>
      </p:sp>
      <p:sp>
        <p:nvSpPr>
          <p:cNvPr id="17" name="Freeform 9">
            <a:extLst>
              <a:ext uri="{FF2B5EF4-FFF2-40B4-BE49-F238E27FC236}">
                <a16:creationId xmlns:a16="http://schemas.microsoft.com/office/drawing/2014/main" xmlns="" id="{DE659DBF-9FDE-4406-89F6-07D962F71C44}"/>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8" name="Freeform 11">
            <a:extLst>
              <a:ext uri="{FF2B5EF4-FFF2-40B4-BE49-F238E27FC236}">
                <a16:creationId xmlns:a16="http://schemas.microsoft.com/office/drawing/2014/main" xmlns="" id="{4783769E-B410-4DDA-8D9D-405FE455EBF0}"/>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9" name="组合 18">
            <a:extLst>
              <a:ext uri="{FF2B5EF4-FFF2-40B4-BE49-F238E27FC236}">
                <a16:creationId xmlns:a16="http://schemas.microsoft.com/office/drawing/2014/main" xmlns="" id="{658611CC-F945-472C-93F5-C3BDE08914F1}"/>
              </a:ext>
            </a:extLst>
          </p:cNvPr>
          <p:cNvGrpSpPr/>
          <p:nvPr userDrawn="1"/>
        </p:nvGrpSpPr>
        <p:grpSpPr>
          <a:xfrm>
            <a:off x="587388" y="505779"/>
            <a:ext cx="374708" cy="445558"/>
            <a:chOff x="-1647825" y="2492375"/>
            <a:chExt cx="1947863" cy="2316163"/>
          </a:xfrm>
          <a:solidFill>
            <a:schemeClr val="bg1"/>
          </a:solidFill>
        </p:grpSpPr>
        <p:sp>
          <p:nvSpPr>
            <p:cNvPr id="20" name="Freeform 6">
              <a:extLst>
                <a:ext uri="{FF2B5EF4-FFF2-40B4-BE49-F238E27FC236}">
                  <a16:creationId xmlns:a16="http://schemas.microsoft.com/office/drawing/2014/main" xmlns="" id="{4B0A8268-F27A-4589-89D1-F0C2F473F961}"/>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1" name="Freeform 7">
              <a:extLst>
                <a:ext uri="{FF2B5EF4-FFF2-40B4-BE49-F238E27FC236}">
                  <a16:creationId xmlns:a16="http://schemas.microsoft.com/office/drawing/2014/main" xmlns="" id="{B2778130-4243-49D8-8657-98EAC7FC770E}"/>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295865288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39" name="文本占位符 6">
            <a:extLst>
              <a:ext uri="{FF2B5EF4-FFF2-40B4-BE49-F238E27FC236}">
                <a16:creationId xmlns:a16="http://schemas.microsoft.com/office/drawing/2014/main" xmlns="" id="{0DEA8CC3-00B5-480D-A8A2-6E4D38E90DFE}"/>
              </a:ext>
            </a:extLst>
          </p:cNvPr>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40" name="Freeform 9">
            <a:extLst>
              <a:ext uri="{FF2B5EF4-FFF2-40B4-BE49-F238E27FC236}">
                <a16:creationId xmlns:a16="http://schemas.microsoft.com/office/drawing/2014/main" xmlns="" id="{9ECAC806-D576-440D-9E20-D42B22E148A7}"/>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1" name="Freeform 11">
            <a:extLst>
              <a:ext uri="{FF2B5EF4-FFF2-40B4-BE49-F238E27FC236}">
                <a16:creationId xmlns:a16="http://schemas.microsoft.com/office/drawing/2014/main" xmlns="" id="{3B48FFB7-57AE-4878-B720-20D731D01EA7}"/>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42" name="组合 41">
            <a:extLst>
              <a:ext uri="{FF2B5EF4-FFF2-40B4-BE49-F238E27FC236}">
                <a16:creationId xmlns:a16="http://schemas.microsoft.com/office/drawing/2014/main" xmlns="" id="{14C609F1-C833-4183-A0A6-355695B783F4}"/>
              </a:ext>
            </a:extLst>
          </p:cNvPr>
          <p:cNvGrpSpPr/>
          <p:nvPr userDrawn="1"/>
        </p:nvGrpSpPr>
        <p:grpSpPr>
          <a:xfrm>
            <a:off x="587388" y="505779"/>
            <a:ext cx="374708" cy="445558"/>
            <a:chOff x="-1647825" y="2492375"/>
            <a:chExt cx="1947863" cy="2316163"/>
          </a:xfrm>
          <a:solidFill>
            <a:schemeClr val="bg1"/>
          </a:solidFill>
        </p:grpSpPr>
        <p:sp>
          <p:nvSpPr>
            <p:cNvPr id="43" name="Freeform 6">
              <a:extLst>
                <a:ext uri="{FF2B5EF4-FFF2-40B4-BE49-F238E27FC236}">
                  <a16:creationId xmlns:a16="http://schemas.microsoft.com/office/drawing/2014/main" xmlns="" id="{3F01B644-95A0-4CD6-B033-613104CEE716}"/>
                </a:ext>
              </a:extLst>
            </p:cNvPr>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4" name="Freeform 7">
              <a:extLst>
                <a:ext uri="{FF2B5EF4-FFF2-40B4-BE49-F238E27FC236}">
                  <a16:creationId xmlns:a16="http://schemas.microsoft.com/office/drawing/2014/main" xmlns="" id="{7C8861E0-87C3-4912-AD04-CCA8DF06A364}"/>
                </a:ext>
              </a:extLst>
            </p:cNvPr>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45" name="标题 1">
            <a:extLst>
              <a:ext uri="{FF2B5EF4-FFF2-40B4-BE49-F238E27FC236}">
                <a16:creationId xmlns:a16="http://schemas.microsoft.com/office/drawing/2014/main" xmlns="" id="{00DCB90E-DC67-451A-9F1D-7681AE621630}"/>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2901426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xmlns="" id="{DF6CCE27-9DA1-4E7F-B7F9-BCA889AC194E}"/>
              </a:ext>
            </a:extLst>
          </p:cNvPr>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1" name="Freeform 11">
            <a:extLst>
              <a:ext uri="{FF2B5EF4-FFF2-40B4-BE49-F238E27FC236}">
                <a16:creationId xmlns:a16="http://schemas.microsoft.com/office/drawing/2014/main" xmlns="" id="{E178DBE3-C2F4-41CD-B21B-32915C1686CD}"/>
              </a:ext>
            </a:extLst>
          </p:cNvPr>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2" name="Freeform 12">
            <a:extLst>
              <a:ext uri="{FF2B5EF4-FFF2-40B4-BE49-F238E27FC236}">
                <a16:creationId xmlns:a16="http://schemas.microsoft.com/office/drawing/2014/main" xmlns="" id="{39776166-C7DF-4BB5-A02E-A146639D3F44}"/>
              </a:ext>
            </a:extLst>
          </p:cNvPr>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3" name="标题 1">
            <a:extLst>
              <a:ext uri="{FF2B5EF4-FFF2-40B4-BE49-F238E27FC236}">
                <a16:creationId xmlns:a16="http://schemas.microsoft.com/office/drawing/2014/main" xmlns="" id="{DBA843E6-2036-4E0C-85ED-E8F67BDFA099}"/>
              </a:ext>
            </a:extLst>
          </p:cNvPr>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solidFill>
                  <a:schemeClr val="tx1"/>
                </a:solidFill>
              </a:defRPr>
            </a:lvl1pPr>
          </a:lstStyle>
          <a:p>
            <a:pPr lvl="0"/>
            <a:r>
              <a:rPr lang="en-US" altLang="zh-CN" dirty="0"/>
              <a:t>Title</a:t>
            </a:r>
            <a:endParaRPr lang="zh-CN" altLang="en-US" dirty="0"/>
          </a:p>
        </p:txBody>
      </p:sp>
    </p:spTree>
    <p:extLst>
      <p:ext uri="{BB962C8B-B14F-4D97-AF65-F5344CB8AC3E}">
        <p14:creationId xmlns:p14="http://schemas.microsoft.com/office/powerpoint/2010/main" val="377501913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9#全白背景">
    <p:spTree>
      <p:nvGrpSpPr>
        <p:cNvPr id="1" name=""/>
        <p:cNvGrpSpPr/>
        <p:nvPr/>
      </p:nvGrpSpPr>
      <p:grpSpPr>
        <a:xfrm>
          <a:off x="0" y="0"/>
          <a:ext cx="0" cy="0"/>
          <a:chOff x="0" y="0"/>
          <a:chExt cx="0" cy="0"/>
        </a:xfrm>
      </p:grpSpPr>
      <p:grpSp>
        <p:nvGrpSpPr>
          <p:cNvPr id="2" name="组合 1"/>
          <p:cNvGrpSpPr/>
          <p:nvPr/>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p:nvSpPr>
          <p:spPr>
            <a:xfrm>
              <a:off x="12212029" y="6094370"/>
              <a:ext cx="539729" cy="288000"/>
            </a:xfrm>
            <a:prstGeom prst="rect">
              <a:avLst/>
            </a:prstGeom>
            <a:solidFill>
              <a:schemeClr val="accent6"/>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华为红</a:t>
              </a:r>
            </a:p>
          </p:txBody>
        </p:sp>
        <p:sp>
          <p:nvSpPr>
            <p:cNvPr id="13" name="文本框 12">
              <a:extLst>
                <a:ext uri="{FF2B5EF4-FFF2-40B4-BE49-F238E27FC236}">
                  <a16:creationId xmlns:a16="http://schemas.microsoft.com/office/drawing/2014/main" xmlns="" id="{B9CBC549-23CA-4012-B493-FF768D1829F1}"/>
                </a:ext>
              </a:extLst>
            </p:cNvPr>
            <p:cNvSpPr txBox="1"/>
            <p:nvPr/>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文字边框</a:t>
              </a:r>
            </a:p>
          </p:txBody>
        </p:sp>
      </p:grpSp>
      <p:grpSp>
        <p:nvGrpSpPr>
          <p:cNvPr id="15" name="组合 14">
            <a:extLst>
              <a:ext uri="{FF2B5EF4-FFF2-40B4-BE49-F238E27FC236}">
                <a16:creationId xmlns:a16="http://schemas.microsoft.com/office/drawing/2014/main" xmlns="" id="{EF77FC49-AD3E-47E0-BC1A-86834D77510A}"/>
              </a:ext>
            </a:extLst>
          </p:cNvPr>
          <p:cNvGrpSpPr/>
          <p:nvPr userDrawn="1"/>
        </p:nvGrpSpPr>
        <p:grpSpPr>
          <a:xfrm>
            <a:off x="12162528" y="4653136"/>
            <a:ext cx="638734" cy="1729234"/>
            <a:chOff x="12162528" y="4653136"/>
            <a:chExt cx="638734" cy="1729234"/>
          </a:xfrm>
        </p:grpSpPr>
        <p:sp>
          <p:nvSpPr>
            <p:cNvPr id="16" name="矩形 15">
              <a:extLst>
                <a:ext uri="{FF2B5EF4-FFF2-40B4-BE49-F238E27FC236}">
                  <a16:creationId xmlns:a16="http://schemas.microsoft.com/office/drawing/2014/main" xmlns="" id="{6AF3D7B9-C98D-4658-89DF-BFEBD8B3BE4A}"/>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17" name="矩形 16">
              <a:extLst>
                <a:ext uri="{FF2B5EF4-FFF2-40B4-BE49-F238E27FC236}">
                  <a16:creationId xmlns:a16="http://schemas.microsoft.com/office/drawing/2014/main" xmlns="" id="{E224A3F7-2FD9-4EE2-B6B4-DEE68BF1077D}"/>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18" name="矩形 17">
              <a:extLst>
                <a:ext uri="{FF2B5EF4-FFF2-40B4-BE49-F238E27FC236}">
                  <a16:creationId xmlns:a16="http://schemas.microsoft.com/office/drawing/2014/main" xmlns="" id="{9B7634F4-0D38-460D-8F6B-51F840DD6E5C}"/>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19" name="矩形 18">
              <a:extLst>
                <a:ext uri="{FF2B5EF4-FFF2-40B4-BE49-F238E27FC236}">
                  <a16:creationId xmlns:a16="http://schemas.microsoft.com/office/drawing/2014/main" xmlns="" id="{DA0133E8-BAD3-4DFA-A178-BBDB3090C430}"/>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20" name="矩形 19">
              <a:extLst>
                <a:ext uri="{FF2B5EF4-FFF2-40B4-BE49-F238E27FC236}">
                  <a16:creationId xmlns:a16="http://schemas.microsoft.com/office/drawing/2014/main" xmlns="" id="{A6257880-ACA4-4CB0-A2DA-B8A95474C710}"/>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21" name="矩形 20">
              <a:extLst>
                <a:ext uri="{FF2B5EF4-FFF2-40B4-BE49-F238E27FC236}">
                  <a16:creationId xmlns:a16="http://schemas.microsoft.com/office/drawing/2014/main" xmlns="" id="{C941CDE8-18B0-4D33-B091-C0BB7CC7CF33}"/>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22" name="文本框 21">
              <a:extLst>
                <a:ext uri="{FF2B5EF4-FFF2-40B4-BE49-F238E27FC236}">
                  <a16:creationId xmlns:a16="http://schemas.microsoft.com/office/drawing/2014/main" xmlns="" id="{BBC825CB-359B-4FF7-81FB-3E7CBD4BA534}"/>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表格表头</a:t>
              </a:r>
            </a:p>
          </p:txBody>
        </p:sp>
        <p:sp>
          <p:nvSpPr>
            <p:cNvPr id="23" name="文本框 22">
              <a:extLst>
                <a:ext uri="{FF2B5EF4-FFF2-40B4-BE49-F238E27FC236}">
                  <a16:creationId xmlns:a16="http://schemas.microsoft.com/office/drawing/2014/main" xmlns="" id="{2CE983A1-3157-42F4-AAD7-2B857E4DF45B}"/>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表格边框</a:t>
              </a:r>
            </a:p>
          </p:txBody>
        </p:sp>
        <p:sp>
          <p:nvSpPr>
            <p:cNvPr id="24" name="文本框 23">
              <a:extLst>
                <a:ext uri="{FF2B5EF4-FFF2-40B4-BE49-F238E27FC236}">
                  <a16:creationId xmlns:a16="http://schemas.microsoft.com/office/drawing/2014/main" xmlns="" id="{9315B069-3A35-492D-9DF1-9E42FDCFBA55}"/>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导航灰底</a:t>
              </a:r>
            </a:p>
          </p:txBody>
        </p:sp>
        <p:sp>
          <p:nvSpPr>
            <p:cNvPr id="25" name="文本框 24">
              <a:extLst>
                <a:ext uri="{FF2B5EF4-FFF2-40B4-BE49-F238E27FC236}">
                  <a16:creationId xmlns:a16="http://schemas.microsoft.com/office/drawing/2014/main" xmlns="" id="{8FD31C9F-77CE-4750-BE07-0DC78B4E33DA}"/>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华为红</a:t>
              </a:r>
            </a:p>
          </p:txBody>
        </p:sp>
        <p:sp>
          <p:nvSpPr>
            <p:cNvPr id="26" name="文本框 25">
              <a:extLst>
                <a:ext uri="{FF2B5EF4-FFF2-40B4-BE49-F238E27FC236}">
                  <a16:creationId xmlns:a16="http://schemas.microsoft.com/office/drawing/2014/main" xmlns="" id="{ED2CB886-EEDB-4E8C-84F5-7F44E004FCAC}"/>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文字底色</a:t>
              </a:r>
            </a:p>
          </p:txBody>
        </p:sp>
        <p:sp>
          <p:nvSpPr>
            <p:cNvPr id="27" name="文本框 26">
              <a:extLst>
                <a:ext uri="{FF2B5EF4-FFF2-40B4-BE49-F238E27FC236}">
                  <a16:creationId xmlns:a16="http://schemas.microsoft.com/office/drawing/2014/main" xmlns="" id="{57D8B099-9613-4A52-BAE5-9E6682712E9C}"/>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文字边框</a:t>
              </a:r>
            </a:p>
          </p:txBody>
        </p:sp>
      </p:grpSp>
    </p:spTree>
    <p:extLst>
      <p:ext uri="{BB962C8B-B14F-4D97-AF65-F5344CB8AC3E}">
        <p14:creationId xmlns:p14="http://schemas.microsoft.com/office/powerpoint/2010/main" val="10734896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Rectangle 54">
            <a:extLst>
              <a:ext uri="{FF2B5EF4-FFF2-40B4-BE49-F238E27FC236}">
                <a16:creationId xmlns:a16="http://schemas.microsoft.com/office/drawing/2014/main" xmlns="" id="{9C11C690-93F7-4E25-AFBF-41DD94DBBDC2}"/>
              </a:ext>
            </a:extLst>
          </p:cNvPr>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Copyright © 2020 Huawei Technologies Co., Ltd. All rights reserved. </a:t>
            </a:r>
          </a:p>
        </p:txBody>
      </p:sp>
      <p:sp>
        <p:nvSpPr>
          <p:cNvPr id="37" name="Rectangle 69">
            <a:extLst>
              <a:ext uri="{FF2B5EF4-FFF2-40B4-BE49-F238E27FC236}">
                <a16:creationId xmlns:a16="http://schemas.microsoft.com/office/drawing/2014/main" xmlns="" id="{3F09C70C-837A-40C0-80AB-167981BAF3B1}"/>
              </a:ext>
            </a:extLst>
          </p:cNvPr>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Page </a:t>
            </a:r>
            <a:fld id="{2F2CF7F5-F178-4429-B6CA-28062DF31937}" type="slidenum">
              <a:rPr lang="en-US" altLang="zh-CN" sz="1200" smtClean="0">
                <a:solidFill>
                  <a:prstClr val="black"/>
                </a:solidFill>
                <a:cs typeface="Huawei Sans" panose="020C0503030203020204" pitchFamily="34" charset="0"/>
              </a:rPr>
              <a:pPr defTabSz="801668" eaLnBrk="0" fontAlgn="base" hangingPunct="0">
                <a:defRPr/>
              </a:pPr>
              <a:t>‹#›</a:t>
            </a:fld>
            <a:endParaRPr lang="en-US" altLang="zh-CN" sz="1200" dirty="0">
              <a:solidFill>
                <a:prstClr val="black"/>
              </a:solidFill>
              <a:cs typeface="Huawei Sans" panose="020C0503030203020204" pitchFamily="34" charset="0"/>
            </a:endParaRPr>
          </a:p>
        </p:txBody>
      </p:sp>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a:t>Click to</a:t>
            </a:r>
            <a:r>
              <a:rPr lang="zh-CN" altLang="en-US"/>
              <a:t> </a:t>
            </a:r>
            <a:r>
              <a:rPr lang="en-US" altLang="zh-CN"/>
              <a:t>Edit</a:t>
            </a:r>
            <a:endParaRPr lang="zh-CN" altLang="en-US" dirty="0"/>
          </a:p>
        </p:txBody>
      </p:sp>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a:t>
            </a:r>
            <a:r>
              <a:rPr lang="en-US" altLang="zh-CN" sz="900" dirty="0">
                <a:solidFill>
                  <a:prstClr val="black"/>
                </a:solidFill>
              </a:rPr>
              <a:t>/</a:t>
            </a:r>
            <a:r>
              <a:rPr lang="zh-CN" altLang="en-US" sz="900" dirty="0">
                <a:solidFill>
                  <a:prstClr val="black"/>
                </a:solidFill>
              </a:rPr>
              <a:t>文字边框</a:t>
            </a:r>
          </a:p>
        </p:txBody>
      </p:sp>
      <p:sp>
        <p:nvSpPr>
          <p:cNvPr id="31" name="文本框 30">
            <a:extLst>
              <a:ext uri="{FF2B5EF4-FFF2-40B4-BE49-F238E27FC236}">
                <a16:creationId xmlns:a16="http://schemas.microsoft.com/office/drawing/2014/main" xmlns="" id="{7399143C-FDAD-45F1-BC44-030BD92ABA98}"/>
              </a:ext>
            </a:extLst>
          </p:cNvPr>
          <p:cNvSpPr txBox="1"/>
          <p:nvPr/>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红</a:t>
            </a:r>
          </a:p>
        </p:txBody>
      </p:sp>
      <p:sp>
        <p:nvSpPr>
          <p:cNvPr id="33" name="文本框 32">
            <a:extLst>
              <a:ext uri="{FF2B5EF4-FFF2-40B4-BE49-F238E27FC236}">
                <a16:creationId xmlns:a16="http://schemas.microsoft.com/office/drawing/2014/main" xmlns="" id="{B9CBC549-23CA-4012-B493-FF768D1829F1}"/>
              </a:ext>
            </a:extLst>
          </p:cNvPr>
          <p:cNvSpPr txBox="1"/>
          <p:nvPr/>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a:t>
            </a:r>
            <a:r>
              <a:rPr lang="en-US" altLang="zh-CN" sz="900" dirty="0">
                <a:solidFill>
                  <a:prstClr val="black"/>
                </a:solidFill>
              </a:rPr>
              <a:t>/</a:t>
            </a:r>
            <a:r>
              <a:rPr lang="zh-CN" altLang="en-US" sz="900" dirty="0">
                <a:solidFill>
                  <a:prstClr val="black"/>
                </a:solidFill>
              </a:rPr>
              <a:t>文字底色</a:t>
            </a:r>
          </a:p>
        </p:txBody>
      </p:sp>
      <p:sp>
        <p:nvSpPr>
          <p:cNvPr id="34" name="矩形 33">
            <a:extLst>
              <a:ext uri="{FF2B5EF4-FFF2-40B4-BE49-F238E27FC236}">
                <a16:creationId xmlns:a16="http://schemas.microsoft.com/office/drawing/2014/main" xmlns="" id="{BE210CD8-3823-4C2E-B3EA-E42C40CFB29F}"/>
              </a:ext>
            </a:extLst>
          </p:cNvPr>
          <p:cNvSpPr/>
          <p:nvPr/>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备用</a:t>
            </a:r>
          </a:p>
        </p:txBody>
      </p:sp>
      <p:sp>
        <p:nvSpPr>
          <p:cNvPr id="20" name="矩形 19">
            <a:extLst>
              <a:ext uri="{FF2B5EF4-FFF2-40B4-BE49-F238E27FC236}">
                <a16:creationId xmlns:a16="http://schemas.microsoft.com/office/drawing/2014/main" xmlns="" id="{947DE7E3-EC9F-4331-B252-7BCE51B7F0DA}"/>
              </a:ext>
            </a:extLst>
          </p:cNvPr>
          <p:cNvSpPr/>
          <p:nvPr/>
        </p:nvSpPr>
        <p:spPr>
          <a:xfrm>
            <a:off x="12246898" y="5773453"/>
            <a:ext cx="919908" cy="288000"/>
          </a:xfrm>
          <a:prstGeom prst="rect">
            <a:avLst/>
          </a:prstGeom>
          <a:solidFill>
            <a:schemeClr val="accent3"/>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绿</a:t>
            </a:r>
          </a:p>
        </p:txBody>
      </p:sp>
      <p:pic>
        <p:nvPicPr>
          <p:cNvPr id="23" name="图片 22">
            <a:extLst>
              <a:ext uri="{FF2B5EF4-FFF2-40B4-BE49-F238E27FC236}">
                <a16:creationId xmlns:a16="http://schemas.microsoft.com/office/drawing/2014/main" xmlns="" id="{5970046C-B045-45B3-8B66-254EC745B8E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grpSp>
        <p:nvGrpSpPr>
          <p:cNvPr id="39" name="组合 38">
            <a:extLst>
              <a:ext uri="{FF2B5EF4-FFF2-40B4-BE49-F238E27FC236}">
                <a16:creationId xmlns:a16="http://schemas.microsoft.com/office/drawing/2014/main" xmlns="" id="{247F647F-E673-4366-AE3D-3A748383551D}"/>
              </a:ext>
            </a:extLst>
          </p:cNvPr>
          <p:cNvGrpSpPr/>
          <p:nvPr userDrawn="1"/>
        </p:nvGrpSpPr>
        <p:grpSpPr>
          <a:xfrm>
            <a:off x="12162526" y="3916624"/>
            <a:ext cx="1088654" cy="2144829"/>
            <a:chOff x="12162526" y="3916624"/>
            <a:chExt cx="1088654" cy="2144829"/>
          </a:xfrm>
        </p:grpSpPr>
        <p:sp>
          <p:nvSpPr>
            <p:cNvPr id="40" name="矩形 39">
              <a:extLst>
                <a:ext uri="{FF2B5EF4-FFF2-40B4-BE49-F238E27FC236}">
                  <a16:creationId xmlns:a16="http://schemas.microsoft.com/office/drawing/2014/main" xmlns="" id="{AD98A3E0-1485-4B41-BD1F-2AAF6C336B31}"/>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1" name="矩形 40">
              <a:extLst>
                <a:ext uri="{FF2B5EF4-FFF2-40B4-BE49-F238E27FC236}">
                  <a16:creationId xmlns:a16="http://schemas.microsoft.com/office/drawing/2014/main" xmlns="" id="{7D6F2354-F1EA-479B-BF1F-A97E62C0D6A8}"/>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2" name="矩形 41">
              <a:extLst>
                <a:ext uri="{FF2B5EF4-FFF2-40B4-BE49-F238E27FC236}">
                  <a16:creationId xmlns:a16="http://schemas.microsoft.com/office/drawing/2014/main" xmlns="" id="{374E8DFC-2BF2-40D3-9DE7-489E1691966D}"/>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3" name="矩形 42">
              <a:extLst>
                <a:ext uri="{FF2B5EF4-FFF2-40B4-BE49-F238E27FC236}">
                  <a16:creationId xmlns:a16="http://schemas.microsoft.com/office/drawing/2014/main" xmlns="" id="{2F45BBA4-F708-4B33-80D2-197C3972E35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indent="-342763" algn="ctr" defTabSz="914400">
                <a:buFont typeface="+mj-lt"/>
                <a:buAutoNum type="arabicPeriod"/>
                <a:defRPr/>
              </a:pPr>
              <a:endParaRPr lang="zh-CN" altLang="en-US" sz="900" kern="0">
                <a:solidFill>
                  <a:prstClr val="black"/>
                </a:solidFill>
                <a:cs typeface="Courier New" panose="02070309020205020404" pitchFamily="49" charset="0"/>
              </a:endParaRPr>
            </a:p>
          </p:txBody>
        </p:sp>
        <p:sp>
          <p:nvSpPr>
            <p:cNvPr id="44" name="矩形 43">
              <a:extLst>
                <a:ext uri="{FF2B5EF4-FFF2-40B4-BE49-F238E27FC236}">
                  <a16:creationId xmlns:a16="http://schemas.microsoft.com/office/drawing/2014/main" xmlns="" id="{2B90E295-AA91-4FAB-A2AE-389F59C0678B}"/>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45" name="文本框 44">
              <a:extLst>
                <a:ext uri="{FF2B5EF4-FFF2-40B4-BE49-F238E27FC236}">
                  <a16:creationId xmlns:a16="http://schemas.microsoft.com/office/drawing/2014/main" xmlns="" id="{1C5F2893-FB0B-43EE-9AB0-3445B957D279}"/>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white"/>
                  </a:solidFill>
                </a:rPr>
                <a:t>表格表头</a:t>
              </a:r>
            </a:p>
          </p:txBody>
        </p:sp>
        <p:sp>
          <p:nvSpPr>
            <p:cNvPr id="46" name="文本框 45">
              <a:extLst>
                <a:ext uri="{FF2B5EF4-FFF2-40B4-BE49-F238E27FC236}">
                  <a16:creationId xmlns:a16="http://schemas.microsoft.com/office/drawing/2014/main" xmlns="" id="{B496045F-0BD7-4B1C-BAF1-EA1E11F4A893}"/>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rPr>
                <a:t>表格</a:t>
              </a:r>
              <a:r>
                <a:rPr lang="en-US" altLang="zh-CN" sz="900" kern="0" dirty="0">
                  <a:solidFill>
                    <a:prstClr val="black"/>
                  </a:solidFill>
                </a:rPr>
                <a:t>/</a:t>
              </a:r>
              <a:r>
                <a:rPr lang="zh-CN" altLang="en-US" sz="900" kern="0" dirty="0">
                  <a:solidFill>
                    <a:prstClr val="black"/>
                  </a:solidFill>
                </a:rPr>
                <a:t>文字边框</a:t>
              </a:r>
            </a:p>
          </p:txBody>
        </p:sp>
        <p:sp>
          <p:nvSpPr>
            <p:cNvPr id="47" name="文本框 46">
              <a:extLst>
                <a:ext uri="{FF2B5EF4-FFF2-40B4-BE49-F238E27FC236}">
                  <a16:creationId xmlns:a16="http://schemas.microsoft.com/office/drawing/2014/main" xmlns="" id="{FE75530C-05AE-416C-A421-E91F995888A4}"/>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rPr>
                <a:t>导航灰底</a:t>
              </a:r>
            </a:p>
          </p:txBody>
        </p:sp>
        <p:sp>
          <p:nvSpPr>
            <p:cNvPr id="48" name="文本框 47">
              <a:extLst>
                <a:ext uri="{FF2B5EF4-FFF2-40B4-BE49-F238E27FC236}">
                  <a16:creationId xmlns:a16="http://schemas.microsoft.com/office/drawing/2014/main" xmlns="" id="{20459E2D-AA6D-4C08-853E-7A4868CBFA6E}"/>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white"/>
                  </a:solidFill>
                </a:rPr>
                <a:t>红</a:t>
              </a:r>
            </a:p>
          </p:txBody>
        </p:sp>
        <p:sp>
          <p:nvSpPr>
            <p:cNvPr id="49" name="文本框 48">
              <a:extLst>
                <a:ext uri="{FF2B5EF4-FFF2-40B4-BE49-F238E27FC236}">
                  <a16:creationId xmlns:a16="http://schemas.microsoft.com/office/drawing/2014/main" xmlns="" id="{21E0D4D3-3D37-4231-B209-ED67A57A1F69}"/>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rPr>
                <a:t>表格</a:t>
              </a:r>
              <a:r>
                <a:rPr lang="en-US" altLang="zh-CN" sz="900" kern="0" dirty="0">
                  <a:solidFill>
                    <a:prstClr val="black"/>
                  </a:solidFill>
                </a:rPr>
                <a:t>/</a:t>
              </a:r>
              <a:r>
                <a:rPr lang="zh-CN" altLang="en-US" sz="900" kern="0" dirty="0">
                  <a:solidFill>
                    <a:prstClr val="black"/>
                  </a:solidFill>
                </a:rPr>
                <a:t>文字底色</a:t>
              </a:r>
            </a:p>
          </p:txBody>
        </p:sp>
        <p:sp>
          <p:nvSpPr>
            <p:cNvPr id="50" name="矩形 49">
              <a:extLst>
                <a:ext uri="{FF2B5EF4-FFF2-40B4-BE49-F238E27FC236}">
                  <a16:creationId xmlns:a16="http://schemas.microsoft.com/office/drawing/2014/main" xmlns="" id="{D4EDCA5D-087A-4595-91D1-8842D7C89C7B}"/>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1" name="矩形 50">
              <a:extLst>
                <a:ext uri="{FF2B5EF4-FFF2-40B4-BE49-F238E27FC236}">
                  <a16:creationId xmlns:a16="http://schemas.microsoft.com/office/drawing/2014/main" xmlns="" id="{C9F72971-793E-4D9C-8B6F-312F3C15251B}"/>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2" name="文本框 51">
              <a:extLst>
                <a:ext uri="{FF2B5EF4-FFF2-40B4-BE49-F238E27FC236}">
                  <a16:creationId xmlns:a16="http://schemas.microsoft.com/office/drawing/2014/main" xmlns="" id="{F429924E-A276-4DFF-915B-B585751A3F8E}"/>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black"/>
                  </a:solidFill>
                </a:rPr>
                <a:t>备用</a:t>
              </a:r>
            </a:p>
          </p:txBody>
        </p:sp>
        <p:sp>
          <p:nvSpPr>
            <p:cNvPr id="53" name="矩形 52">
              <a:extLst>
                <a:ext uri="{FF2B5EF4-FFF2-40B4-BE49-F238E27FC236}">
                  <a16:creationId xmlns:a16="http://schemas.microsoft.com/office/drawing/2014/main" xmlns="" id="{8CFA1AEC-A9E5-4DF5-89D5-001EDAE530FB}"/>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indent="-342763" algn="ctr" defTabSz="914400">
                <a:buFont typeface="+mj-lt"/>
                <a:buAutoNum type="arabicPeriod"/>
                <a:defRPr/>
              </a:pPr>
              <a:endParaRPr lang="zh-CN" altLang="en-US" sz="900" kern="0">
                <a:solidFill>
                  <a:prstClr val="black"/>
                </a:solidFill>
                <a:cs typeface="Courier New" panose="02070309020205020404" pitchFamily="49" charset="0"/>
              </a:endParaRPr>
            </a:p>
          </p:txBody>
        </p:sp>
        <p:sp>
          <p:nvSpPr>
            <p:cNvPr id="54" name="文本框 53">
              <a:extLst>
                <a:ext uri="{FF2B5EF4-FFF2-40B4-BE49-F238E27FC236}">
                  <a16:creationId xmlns:a16="http://schemas.microsoft.com/office/drawing/2014/main" xmlns="" id="{A67AA1ED-8362-4B30-965A-4A2AA60876DC}"/>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a:solidFill>
                    <a:prstClr val="white"/>
                  </a:solidFill>
                </a:rPr>
                <a:t>绿</a:t>
              </a:r>
            </a:p>
          </p:txBody>
        </p:sp>
      </p:grpSp>
    </p:spTree>
    <p:extLst>
      <p:ext uri="{BB962C8B-B14F-4D97-AF65-F5344CB8AC3E}">
        <p14:creationId xmlns:p14="http://schemas.microsoft.com/office/powerpoint/2010/main" val="1917664637"/>
      </p:ext>
    </p:extLst>
  </p:cSld>
  <p:clrMap bg1="lt1" tx1="dk1" bg2="lt2" tx2="dk2" accent1="accent1" accent2="accent2" accent3="accent3" accent4="accent4" accent5="accent5" accent6="accent6" hlink="hlink" folHlink="folHlink"/>
  <p:sldLayoutIdLst>
    <p:sldLayoutId id="2147483875" r:id="rId1"/>
    <p:sldLayoutId id="2147483889" r:id="rId2"/>
    <p:sldLayoutId id="2147483876" r:id="rId3"/>
    <p:sldLayoutId id="2147483890"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886" r:id="rId13"/>
    <p:sldLayoutId id="2147483887" r:id="rId14"/>
    <p:sldLayoutId id="2147483888" r:id="rId15"/>
  </p:sldLayoutIdLst>
  <p:timing>
    <p:tnLst>
      <p:par>
        <p:cTn id="1" dur="indefinite" restart="never" nodeType="tmRoot"/>
      </p:par>
    </p:tnLst>
  </p:timing>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1">
          <p15:clr>
            <a:srgbClr val="F26B43"/>
          </p15:clr>
        </p15:guide>
        <p15:guide id="2" pos="7399">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7"/>
          </p:nvPr>
        </p:nvSpPr>
        <p:spPr/>
        <p:txBody>
          <a:bodyPr wrap="square">
            <a:noAutofit/>
          </a:bodyPr>
          <a:lstStyle/>
          <a:p>
            <a:pPr fontAlgn="ctr"/>
            <a:endParaRPr lang="zh-CN" altLang="en-US">
              <a:latin typeface="Huawei Sans" panose="020C0503030203020204" pitchFamily="34" charset="0"/>
            </a:endParaRPr>
          </a:p>
        </p:txBody>
      </p:sp>
      <p:sp>
        <p:nvSpPr>
          <p:cNvPr id="28" name="文本占位符 27"/>
          <p:cNvSpPr>
            <a:spLocks noGrp="1"/>
          </p:cNvSpPr>
          <p:nvPr>
            <p:ph type="body" sz="quarter" idx="18"/>
          </p:nvPr>
        </p:nvSpPr>
        <p:spPr/>
        <p:txBody>
          <a:bodyPr wrap="square">
            <a:noAutofit/>
          </a:bodyPr>
          <a:lstStyle/>
          <a:p>
            <a:pPr fontAlgn="ctr"/>
            <a:endParaRPr lang="zh-CN" altLang="en-US">
              <a:latin typeface="Huawei Sans" panose="020C0503030203020204" pitchFamily="34" charset="0"/>
            </a:endParaRPr>
          </a:p>
        </p:txBody>
      </p:sp>
      <p:sp>
        <p:nvSpPr>
          <p:cNvPr id="12" name="文本占位符 11"/>
          <p:cNvSpPr>
            <a:spLocks noGrp="1"/>
          </p:cNvSpPr>
          <p:nvPr>
            <p:ph type="body" sz="quarter" idx="13"/>
          </p:nvPr>
        </p:nvSpPr>
        <p:spPr/>
        <p:txBody>
          <a:bodyPr wrap="square">
            <a:noAutofit/>
          </a:bodyPr>
          <a:lstStyle/>
          <a:p>
            <a:pPr fontAlgn="ctr"/>
            <a:r>
              <a:rPr lang="en-US" dirty="0">
                <a:latin typeface="Huawei Sans" panose="020C0503030203020204" pitchFamily="34" charset="0"/>
              </a:rPr>
              <a:t>He </a:t>
            </a:r>
            <a:r>
              <a:rPr lang="en-US" dirty="0" err="1" smtClean="0">
                <a:latin typeface="Huawei Sans" panose="020C0503030203020204" pitchFamily="34" charset="0"/>
              </a:rPr>
              <a:t>Junjian</a:t>
            </a:r>
            <a:r>
              <a:rPr lang="en-US" dirty="0" smtClean="0"/>
              <a:t>/hwx</a:t>
            </a:r>
            <a:r>
              <a:rPr lang="en-US" dirty="0" smtClean="0">
                <a:latin typeface="Huawei Sans" panose="020C0503030203020204" pitchFamily="34" charset="0"/>
              </a:rPr>
              <a:t>580230</a:t>
            </a:r>
            <a:endParaRPr lang="en-US" dirty="0">
              <a:latin typeface="Huawei Sans" panose="020C0503030203020204" pitchFamily="34" charset="0"/>
            </a:endParaRPr>
          </a:p>
        </p:txBody>
      </p:sp>
      <p:sp>
        <p:nvSpPr>
          <p:cNvPr id="13" name="文本占位符 12"/>
          <p:cNvSpPr>
            <a:spLocks noGrp="1"/>
          </p:cNvSpPr>
          <p:nvPr>
            <p:ph type="body" sz="quarter" idx="14"/>
          </p:nvPr>
        </p:nvSpPr>
        <p:spPr/>
        <p:txBody>
          <a:bodyPr wrap="square">
            <a:noAutofit/>
          </a:bodyPr>
          <a:lstStyle/>
          <a:p>
            <a:r>
              <a:rPr lang="en-US" dirty="0">
                <a:latin typeface="Huawei Sans" panose="020C0503030203020204" pitchFamily="34" charset="0"/>
              </a:rPr>
              <a:t>June 22, 2020</a:t>
            </a:r>
          </a:p>
        </p:txBody>
      </p:sp>
      <p:sp>
        <p:nvSpPr>
          <p:cNvPr id="14" name="文本占位符 13"/>
          <p:cNvSpPr>
            <a:spLocks noGrp="1"/>
          </p:cNvSpPr>
          <p:nvPr>
            <p:ph type="body" sz="quarter" idx="15"/>
          </p:nvPr>
        </p:nvSpPr>
        <p:spPr/>
        <p:txBody>
          <a:bodyPr wrap="square">
            <a:noAutofit/>
          </a:bodyPr>
          <a:lstStyle/>
          <a:p>
            <a:pPr fontAlgn="ctr"/>
            <a:r>
              <a:rPr lang="en-US" dirty="0">
                <a:latin typeface="Huawei Sans" panose="020C0503030203020204" pitchFamily="34" charset="0"/>
              </a:rPr>
              <a:t>Zhu </a:t>
            </a:r>
            <a:r>
              <a:rPr lang="en-US" dirty="0" err="1" smtClean="0">
                <a:latin typeface="Huawei Sans" panose="020C0503030203020204" pitchFamily="34" charset="0"/>
              </a:rPr>
              <a:t>Shigeng</a:t>
            </a:r>
            <a:r>
              <a:rPr lang="en-US" dirty="0" smtClean="0">
                <a:latin typeface="Huawei Sans" panose="020C0503030203020204" pitchFamily="34" charset="0"/>
              </a:rPr>
              <a:t>/00261992</a:t>
            </a:r>
            <a:endParaRPr lang="en-US" dirty="0">
              <a:latin typeface="Huawei Sans" panose="020C0503030203020204" pitchFamily="34" charset="0"/>
            </a:endParaRPr>
          </a:p>
        </p:txBody>
      </p:sp>
      <p:sp>
        <p:nvSpPr>
          <p:cNvPr id="2" name="文本占位符 1"/>
          <p:cNvSpPr>
            <a:spLocks noGrp="1"/>
          </p:cNvSpPr>
          <p:nvPr>
            <p:ph type="body" sz="quarter" idx="16"/>
          </p:nvPr>
        </p:nvSpPr>
        <p:spPr/>
        <p:txBody>
          <a:bodyPr wrap="square">
            <a:noAutofit/>
          </a:bodyPr>
          <a:lstStyle/>
          <a:p>
            <a:r>
              <a:rPr kumimoji="1" lang="en-US" altLang="zh-CN" dirty="0">
                <a:latin typeface="Huawei Sans" panose="020C0503030203020204" pitchFamily="34" charset="0"/>
              </a:rPr>
              <a:t>New</a:t>
            </a:r>
            <a:endParaRPr lang="zh-CN" altLang="en-US" dirty="0">
              <a:latin typeface="Huawei Sans" panose="020C0503030203020204" pitchFamily="34" charset="0"/>
            </a:endParaRPr>
          </a:p>
        </p:txBody>
      </p:sp>
      <p:sp>
        <p:nvSpPr>
          <p:cNvPr id="29" name="文本占位符 28"/>
          <p:cNvSpPr>
            <a:spLocks noGrp="1"/>
          </p:cNvSpPr>
          <p:nvPr>
            <p:ph type="body" sz="quarter" idx="21"/>
          </p:nvPr>
        </p:nvSpPr>
        <p:spPr/>
        <p:txBody>
          <a:bodyPr wrap="square">
            <a:noAutofit/>
          </a:bodyPr>
          <a:lstStyle/>
          <a:p>
            <a:pPr fontAlgn="ctr"/>
            <a:endParaRPr lang="zh-CN" altLang="en-US">
              <a:latin typeface="Huawei Sans" panose="020C0503030203020204" pitchFamily="34" charset="0"/>
            </a:endParaRPr>
          </a:p>
        </p:txBody>
      </p:sp>
      <p:sp>
        <p:nvSpPr>
          <p:cNvPr id="30" name="文本占位符 29"/>
          <p:cNvSpPr>
            <a:spLocks noGrp="1"/>
          </p:cNvSpPr>
          <p:nvPr>
            <p:ph type="body" sz="quarter" idx="22"/>
          </p:nvPr>
        </p:nvSpPr>
        <p:spPr/>
        <p:txBody>
          <a:bodyPr wrap="square">
            <a:noAutofit/>
          </a:bodyPr>
          <a:lstStyle/>
          <a:p>
            <a:endParaRPr lang="zh-CN" altLang="en-US">
              <a:latin typeface="Huawei Sans" panose="020C0503030203020204" pitchFamily="34" charset="0"/>
            </a:endParaRPr>
          </a:p>
        </p:txBody>
      </p:sp>
      <p:sp>
        <p:nvSpPr>
          <p:cNvPr id="31" name="文本占位符 30"/>
          <p:cNvSpPr>
            <a:spLocks noGrp="1"/>
          </p:cNvSpPr>
          <p:nvPr>
            <p:ph type="body" sz="quarter" idx="23"/>
          </p:nvPr>
        </p:nvSpPr>
        <p:spPr/>
        <p:txBody>
          <a:bodyPr wrap="square">
            <a:noAutofit/>
          </a:bodyPr>
          <a:lstStyle/>
          <a:p>
            <a:pPr fontAlgn="ctr"/>
            <a:endParaRPr lang="zh-CN" altLang="en-US" dirty="0">
              <a:latin typeface="Huawei Sans" panose="020C0503030203020204" pitchFamily="34" charset="0"/>
            </a:endParaRPr>
          </a:p>
        </p:txBody>
      </p:sp>
      <p:sp>
        <p:nvSpPr>
          <p:cNvPr id="32" name="文本占位符 31"/>
          <p:cNvSpPr>
            <a:spLocks noGrp="1"/>
          </p:cNvSpPr>
          <p:nvPr>
            <p:ph type="body" sz="quarter" idx="24"/>
          </p:nvPr>
        </p:nvSpPr>
        <p:spPr/>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smtClean="0">
                <a:latin typeface="Huawei Sans" panose="020C0503030203020204" pitchFamily="34" charset="0"/>
              </a:rPr>
              <a:t>Update</a:t>
            </a:r>
            <a:endParaRPr kumimoji="1" lang="zh-CN" altLang="en-US" dirty="0">
              <a:latin typeface="Huawei Sans" panose="020C0503030203020204" pitchFamily="34" charset="0"/>
            </a:endParaRPr>
          </a:p>
        </p:txBody>
      </p:sp>
      <p:sp>
        <p:nvSpPr>
          <p:cNvPr id="33" name="文本占位符 32"/>
          <p:cNvSpPr>
            <a:spLocks noGrp="1"/>
          </p:cNvSpPr>
          <p:nvPr>
            <p:ph type="body" sz="quarter" idx="25"/>
          </p:nvPr>
        </p:nvSpPr>
        <p:spPr/>
        <p:txBody>
          <a:bodyPr wrap="square">
            <a:noAutofit/>
          </a:bodyPr>
          <a:lstStyle/>
          <a:p>
            <a:pPr fontAlgn="ctr"/>
            <a:endParaRPr lang="zh-CN" altLang="en-US">
              <a:latin typeface="Huawei Sans" panose="020C0503030203020204" pitchFamily="34" charset="0"/>
            </a:endParaRPr>
          </a:p>
        </p:txBody>
      </p:sp>
      <p:sp>
        <p:nvSpPr>
          <p:cNvPr id="34" name="文本占位符 33"/>
          <p:cNvSpPr>
            <a:spLocks noGrp="1"/>
          </p:cNvSpPr>
          <p:nvPr>
            <p:ph type="body" sz="quarter" idx="26"/>
          </p:nvPr>
        </p:nvSpPr>
        <p:spPr/>
        <p:txBody>
          <a:bodyPr wrap="square">
            <a:noAutofit/>
          </a:bodyPr>
          <a:lstStyle/>
          <a:p>
            <a:endParaRPr lang="zh-CN" altLang="en-US">
              <a:latin typeface="Huawei Sans" panose="020C0503030203020204" pitchFamily="34" charset="0"/>
            </a:endParaRPr>
          </a:p>
        </p:txBody>
      </p:sp>
      <p:sp>
        <p:nvSpPr>
          <p:cNvPr id="35" name="文本占位符 34"/>
          <p:cNvSpPr>
            <a:spLocks noGrp="1"/>
          </p:cNvSpPr>
          <p:nvPr>
            <p:ph type="body" sz="quarter" idx="27"/>
          </p:nvPr>
        </p:nvSpPr>
        <p:spPr/>
        <p:txBody>
          <a:bodyPr wrap="square">
            <a:noAutofit/>
          </a:bodyPr>
          <a:lstStyle/>
          <a:p>
            <a:pPr fontAlgn="ctr"/>
            <a:endParaRPr lang="zh-CN" altLang="en-US">
              <a:latin typeface="Huawei Sans" panose="020C0503030203020204" pitchFamily="34" charset="0"/>
            </a:endParaRPr>
          </a:p>
        </p:txBody>
      </p:sp>
      <p:sp>
        <p:nvSpPr>
          <p:cNvPr id="36" name="文本占位符 35"/>
          <p:cNvSpPr>
            <a:spLocks noGrp="1"/>
          </p:cNvSpPr>
          <p:nvPr>
            <p:ph type="body" sz="quarter" idx="28"/>
          </p:nvPr>
        </p:nvSpPr>
        <p:spPr/>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37" name="文本占位符 36"/>
          <p:cNvSpPr>
            <a:spLocks noGrp="1"/>
          </p:cNvSpPr>
          <p:nvPr>
            <p:ph type="body" sz="quarter" idx="29"/>
          </p:nvPr>
        </p:nvSpPr>
        <p:spPr/>
        <p:txBody>
          <a:bodyPr wrap="square">
            <a:noAutofit/>
          </a:bodyPr>
          <a:lstStyle/>
          <a:p>
            <a:pPr fontAlgn="ctr"/>
            <a:endParaRPr lang="zh-CN" altLang="en-US">
              <a:latin typeface="Huawei Sans" panose="020C0503030203020204" pitchFamily="34" charset="0"/>
            </a:endParaRPr>
          </a:p>
        </p:txBody>
      </p:sp>
      <p:sp>
        <p:nvSpPr>
          <p:cNvPr id="38" name="文本占位符 37"/>
          <p:cNvSpPr>
            <a:spLocks noGrp="1"/>
          </p:cNvSpPr>
          <p:nvPr>
            <p:ph type="body" sz="quarter" idx="30"/>
          </p:nvPr>
        </p:nvSpPr>
        <p:spPr/>
        <p:txBody>
          <a:bodyPr wrap="square">
            <a:noAutofit/>
          </a:bodyPr>
          <a:lstStyle/>
          <a:p>
            <a:endParaRPr lang="zh-CN" altLang="en-US">
              <a:latin typeface="Huawei Sans" panose="020C0503030203020204" pitchFamily="34" charset="0"/>
            </a:endParaRPr>
          </a:p>
        </p:txBody>
      </p:sp>
      <p:sp>
        <p:nvSpPr>
          <p:cNvPr id="39" name="文本占位符 38"/>
          <p:cNvSpPr>
            <a:spLocks noGrp="1"/>
          </p:cNvSpPr>
          <p:nvPr>
            <p:ph type="body" sz="quarter" idx="31"/>
          </p:nvPr>
        </p:nvSpPr>
        <p:spPr/>
        <p:txBody>
          <a:bodyPr wrap="square">
            <a:noAutofit/>
          </a:bodyPr>
          <a:lstStyle/>
          <a:p>
            <a:pPr fontAlgn="ctr"/>
            <a:endParaRPr lang="zh-CN" altLang="en-US">
              <a:latin typeface="Huawei Sans" panose="020C0503030203020204" pitchFamily="34" charset="0"/>
            </a:endParaRPr>
          </a:p>
        </p:txBody>
      </p:sp>
      <p:sp>
        <p:nvSpPr>
          <p:cNvPr id="40" name="文本占位符 39"/>
          <p:cNvSpPr>
            <a:spLocks noGrp="1"/>
          </p:cNvSpPr>
          <p:nvPr>
            <p:ph type="body" sz="quarter" idx="32"/>
          </p:nvPr>
        </p:nvSpPr>
        <p:spPr/>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41" name="文本占位符 40"/>
          <p:cNvSpPr>
            <a:spLocks noGrp="1"/>
          </p:cNvSpPr>
          <p:nvPr>
            <p:ph type="body" sz="quarter" idx="33"/>
          </p:nvPr>
        </p:nvSpPr>
        <p:spPr/>
        <p:txBody>
          <a:bodyPr wrap="square">
            <a:noAutofit/>
          </a:bodyPr>
          <a:lstStyle/>
          <a:p>
            <a:pPr fontAlgn="ctr"/>
            <a:endParaRPr lang="zh-CN" altLang="en-US">
              <a:latin typeface="Huawei Sans" panose="020C0503030203020204" pitchFamily="34" charset="0"/>
            </a:endParaRPr>
          </a:p>
        </p:txBody>
      </p:sp>
      <p:sp>
        <p:nvSpPr>
          <p:cNvPr id="42" name="文本占位符 41"/>
          <p:cNvSpPr>
            <a:spLocks noGrp="1"/>
          </p:cNvSpPr>
          <p:nvPr>
            <p:ph type="body" sz="quarter" idx="34"/>
          </p:nvPr>
        </p:nvSpPr>
        <p:spPr/>
        <p:txBody>
          <a:bodyPr wrap="square">
            <a:noAutofit/>
          </a:bodyPr>
          <a:lstStyle/>
          <a:p>
            <a:endParaRPr lang="zh-CN" altLang="en-US">
              <a:latin typeface="Huawei Sans" panose="020C0503030203020204" pitchFamily="34" charset="0"/>
            </a:endParaRPr>
          </a:p>
        </p:txBody>
      </p:sp>
      <p:sp>
        <p:nvSpPr>
          <p:cNvPr id="43" name="文本占位符 42"/>
          <p:cNvSpPr>
            <a:spLocks noGrp="1"/>
          </p:cNvSpPr>
          <p:nvPr>
            <p:ph type="body" sz="quarter" idx="35"/>
          </p:nvPr>
        </p:nvSpPr>
        <p:spPr/>
        <p:txBody>
          <a:bodyPr wrap="square">
            <a:noAutofit/>
          </a:bodyPr>
          <a:lstStyle/>
          <a:p>
            <a:pPr fontAlgn="ctr"/>
            <a:endParaRPr lang="zh-CN" altLang="en-US">
              <a:latin typeface="Huawei Sans" panose="020C0503030203020204" pitchFamily="34" charset="0"/>
            </a:endParaRPr>
          </a:p>
        </p:txBody>
      </p:sp>
      <p:sp>
        <p:nvSpPr>
          <p:cNvPr id="44" name="文本占位符 43"/>
          <p:cNvSpPr>
            <a:spLocks noGrp="1"/>
          </p:cNvSpPr>
          <p:nvPr>
            <p:ph type="body" sz="quarter" idx="36"/>
          </p:nvPr>
        </p:nvSpPr>
        <p:spPr/>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
        <p:nvSpPr>
          <p:cNvPr id="45" name="文本占位符 44"/>
          <p:cNvSpPr>
            <a:spLocks noGrp="1"/>
          </p:cNvSpPr>
          <p:nvPr>
            <p:ph type="body" sz="quarter" idx="37"/>
          </p:nvPr>
        </p:nvSpPr>
        <p:spPr/>
        <p:txBody>
          <a:bodyPr wrap="square">
            <a:noAutofit/>
          </a:bodyPr>
          <a:lstStyle/>
          <a:p>
            <a:pPr fontAlgn="ctr"/>
            <a:endParaRPr lang="zh-CN" altLang="en-US" dirty="0">
              <a:latin typeface="Huawei Sans" panose="020C0503030203020204" pitchFamily="34" charset="0"/>
            </a:endParaRPr>
          </a:p>
        </p:txBody>
      </p:sp>
      <p:sp>
        <p:nvSpPr>
          <p:cNvPr id="46" name="文本占位符 45"/>
          <p:cNvSpPr>
            <a:spLocks noGrp="1"/>
          </p:cNvSpPr>
          <p:nvPr>
            <p:ph type="body" sz="quarter" idx="38"/>
          </p:nvPr>
        </p:nvSpPr>
        <p:spPr/>
        <p:txBody>
          <a:bodyPr wrap="square">
            <a:noAutofit/>
          </a:bodyPr>
          <a:lstStyle/>
          <a:p>
            <a:endParaRPr lang="zh-CN" altLang="en-US">
              <a:latin typeface="Huawei Sans" panose="020C0503030203020204" pitchFamily="34" charset="0"/>
            </a:endParaRPr>
          </a:p>
        </p:txBody>
      </p:sp>
      <p:sp>
        <p:nvSpPr>
          <p:cNvPr id="47" name="文本占位符 46"/>
          <p:cNvSpPr>
            <a:spLocks noGrp="1"/>
          </p:cNvSpPr>
          <p:nvPr>
            <p:ph type="body" sz="quarter" idx="39"/>
          </p:nvPr>
        </p:nvSpPr>
        <p:spPr/>
        <p:txBody>
          <a:bodyPr wrap="square">
            <a:noAutofit/>
          </a:bodyPr>
          <a:lstStyle/>
          <a:p>
            <a:pPr fontAlgn="ctr"/>
            <a:endParaRPr lang="zh-CN" altLang="en-US">
              <a:latin typeface="Huawei Sans" panose="020C0503030203020204" pitchFamily="34" charset="0"/>
            </a:endParaRPr>
          </a:p>
        </p:txBody>
      </p:sp>
      <p:sp>
        <p:nvSpPr>
          <p:cNvPr id="48" name="文本占位符 47"/>
          <p:cNvSpPr>
            <a:spLocks noGrp="1"/>
          </p:cNvSpPr>
          <p:nvPr>
            <p:ph type="body" sz="quarter" idx="40"/>
          </p:nvPr>
        </p:nvSpPr>
        <p:spPr/>
        <p:txBody>
          <a:bodyPr wrap="square">
            <a:noAutofit/>
          </a:bodyPr>
          <a:lstStyle/>
          <a:p>
            <a:pPr marL="0" lvl="0" indent="0" defTabSz="914400">
              <a:lnSpc>
                <a:spcPct val="140000"/>
              </a:lnSpc>
              <a:spcBef>
                <a:spcPct val="30000"/>
              </a:spcBef>
              <a:spcAft>
                <a:spcPct val="0"/>
              </a:spcAft>
              <a:buClr>
                <a:srgbClr val="808080"/>
              </a:buClr>
              <a:buSzPct val="60000"/>
            </a:pPr>
            <a:r>
              <a:rPr kumimoji="1" lang="en-US" altLang="zh-CN" dirty="0">
                <a:latin typeface="Huawei Sans" panose="020C0503030203020204" pitchFamily="34" charset="0"/>
              </a:rPr>
              <a:t>Update</a:t>
            </a:r>
            <a:endParaRPr kumimoji="1" lang="zh-CN" altLang="en-US" dirty="0">
              <a:latin typeface="Huawei Sans" panose="020C0503030203020204" pitchFamily="34" charset="0"/>
            </a:endParaRPr>
          </a:p>
        </p:txBody>
      </p:sp>
    </p:spTree>
    <p:extLst>
      <p:ext uri="{BB962C8B-B14F-4D97-AF65-F5344CB8AC3E}">
        <p14:creationId xmlns:p14="http://schemas.microsoft.com/office/powerpoint/2010/main" val="1351555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1800" dirty="0">
                <a:latin typeface="Huawei Sans" panose="020C0503030203020204" pitchFamily="34" charset="0"/>
                <a:sym typeface="Huawei Sans" panose="020C0503030203020204" pitchFamily="34" charset="0"/>
              </a:rPr>
              <a:t>A proper running environment is the prerequisite for the proper running of a device.</a:t>
            </a:r>
          </a:p>
          <a:p>
            <a:r>
              <a:rPr lang="en-US" sz="1800" dirty="0">
                <a:latin typeface="Huawei Sans" panose="020C0503030203020204" pitchFamily="34" charset="0"/>
                <a:sym typeface="Huawei Sans" panose="020C0503030203020204" pitchFamily="34" charset="0"/>
              </a:rPr>
              <a:t>In practice, however, the device environment is not checked immediately once a fault occurs. Compared with other factors, the device environment is more stable and </a:t>
            </a:r>
            <a:r>
              <a:rPr lang="en-US" sz="1800" dirty="0" smtClean="0">
                <a:latin typeface="Huawei Sans" panose="020C0503030203020204" pitchFamily="34" charset="0"/>
                <a:sym typeface="Huawei Sans" panose="020C0503030203020204" pitchFamily="34" charset="0"/>
              </a:rPr>
              <a:t>is less prone </a:t>
            </a:r>
            <a:r>
              <a:rPr lang="en-US" sz="1800" dirty="0">
                <a:latin typeface="Huawei Sans" panose="020C0503030203020204" pitchFamily="34" charset="0"/>
                <a:sym typeface="Huawei Sans" panose="020C0503030203020204" pitchFamily="34" charset="0"/>
              </a:rPr>
              <a:t>to faults</a:t>
            </a:r>
            <a:r>
              <a:rPr lang="en-US" sz="1800" dirty="0" smtClean="0">
                <a:latin typeface="Huawei Sans" panose="020C0503030203020204" pitchFamily="34" charset="0"/>
                <a:sym typeface="Huawei Sans" panose="020C0503030203020204" pitchFamily="34" charset="0"/>
              </a:rPr>
              <a:t>.</a:t>
            </a:r>
            <a:endParaRPr lang="en-US" sz="1800" dirty="0">
              <a:latin typeface="Huawei Sans" panose="020C0503030203020204" pitchFamily="34" charset="0"/>
              <a:sym typeface="Huawei Sans" panose="020C0503030203020204" pitchFamily="34" charset="0"/>
            </a:endParaRPr>
          </a:p>
          <a:p>
            <a:endParaRPr lang="zh-CN" altLang="en-US" sz="1800" dirty="0">
              <a:latin typeface="Huawei Sans" panose="020C0503030203020204" pitchFamily="34" charset="0"/>
              <a:sym typeface="Huawei Sans" panose="020C0503030203020204" pitchFamily="34" charset="0"/>
            </a:endParaRPr>
          </a:p>
          <a:p>
            <a:endParaRPr lang="zh-CN" altLang="en-US"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sz="3200" dirty="0">
                <a:latin typeface="Huawei Sans" panose="020C0503030203020204" pitchFamily="34" charset="0"/>
              </a:rPr>
              <a:t>Checklist — Equipment Environment Check (</a:t>
            </a:r>
            <a:r>
              <a:rPr lang="en-US" sz="3200" dirty="0" smtClean="0">
                <a:latin typeface="Huawei Sans" panose="020C0503030203020204" pitchFamily="34" charset="0"/>
              </a:rPr>
              <a:t>1)</a:t>
            </a:r>
            <a:endParaRPr lang="en-US" sz="3200" dirty="0">
              <a:latin typeface="Huawei Sans" panose="020C0503030203020204" pitchFamily="34" charset="0"/>
            </a:endParaRPr>
          </a:p>
        </p:txBody>
      </p:sp>
      <p:sp>
        <p:nvSpPr>
          <p:cNvPr id="4" name="圆角矩形 3"/>
          <p:cNvSpPr/>
          <p:nvPr/>
        </p:nvSpPr>
        <p:spPr>
          <a:xfrm>
            <a:off x="721490" y="4659663"/>
            <a:ext cx="1779355" cy="468000"/>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Whether devices are</a:t>
            </a:r>
          </a:p>
          <a:p>
            <a:pPr algn="ctr" fontAlgn="ctr"/>
            <a:r>
              <a:rPr lang="en-US" sz="1400" dirty="0">
                <a:solidFill>
                  <a:srgbClr val="1D1D1A"/>
                </a:solidFill>
                <a:latin typeface="Huawei Sans" panose="020C0503030203020204" pitchFamily="34" charset="0"/>
                <a:ea typeface="方正兰亭黑简体" panose="02000000000000000000" pitchFamily="2" charset="-122"/>
              </a:rPr>
              <a:t>placed reasonably</a:t>
            </a:r>
          </a:p>
        </p:txBody>
      </p:sp>
      <p:sp>
        <p:nvSpPr>
          <p:cNvPr id="5" name="圆角矩形 4"/>
          <p:cNvSpPr/>
          <p:nvPr/>
        </p:nvSpPr>
        <p:spPr>
          <a:xfrm>
            <a:off x="2641293" y="4659663"/>
            <a:ext cx="1517531" cy="468000"/>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Equipment room temperature</a:t>
            </a:r>
          </a:p>
        </p:txBody>
      </p:sp>
      <p:sp>
        <p:nvSpPr>
          <p:cNvPr id="6" name="圆角矩形 5"/>
          <p:cNvSpPr/>
          <p:nvPr/>
        </p:nvSpPr>
        <p:spPr>
          <a:xfrm>
            <a:off x="4316750" y="4659663"/>
            <a:ext cx="1254158" cy="468000"/>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Equipment room humidity</a:t>
            </a:r>
          </a:p>
        </p:txBody>
      </p:sp>
      <p:sp>
        <p:nvSpPr>
          <p:cNvPr id="7" name="圆角矩形 6"/>
          <p:cNvSpPr/>
          <p:nvPr/>
        </p:nvSpPr>
        <p:spPr>
          <a:xfrm>
            <a:off x="5917528" y="4669932"/>
            <a:ext cx="1630382" cy="71508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Whether an air conditioner</a:t>
            </a:r>
          </a:p>
          <a:p>
            <a:pPr algn="ctr" fontAlgn="ctr"/>
            <a:r>
              <a:rPr lang="en-US" sz="1400" dirty="0">
                <a:solidFill>
                  <a:srgbClr val="1D1D1A"/>
                </a:solidFill>
                <a:latin typeface="Huawei Sans" panose="020C0503030203020204" pitchFamily="34" charset="0"/>
                <a:ea typeface="方正兰亭黑简体" panose="02000000000000000000" pitchFamily="2" charset="-122"/>
              </a:rPr>
              <a:t>is working properly</a:t>
            </a:r>
          </a:p>
        </p:txBody>
      </p:sp>
      <p:sp>
        <p:nvSpPr>
          <p:cNvPr id="8" name="圆角矩形 7"/>
          <p:cNvSpPr/>
          <p:nvPr/>
        </p:nvSpPr>
        <p:spPr>
          <a:xfrm>
            <a:off x="7951537" y="4659663"/>
            <a:ext cx="1140144" cy="468000"/>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Cleanness</a:t>
            </a:r>
          </a:p>
        </p:txBody>
      </p:sp>
      <p:sp>
        <p:nvSpPr>
          <p:cNvPr id="9" name="圆角矩形 8"/>
          <p:cNvSpPr/>
          <p:nvPr/>
        </p:nvSpPr>
        <p:spPr>
          <a:xfrm>
            <a:off x="4567751" y="3242782"/>
            <a:ext cx="1600021" cy="470741"/>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Equipment environment check</a:t>
            </a:r>
          </a:p>
        </p:txBody>
      </p:sp>
      <p:cxnSp>
        <p:nvCxnSpPr>
          <p:cNvPr id="10" name="直接箭头连接符 9"/>
          <p:cNvCxnSpPr>
            <a:endCxn id="4" idx="0"/>
          </p:cNvCxnSpPr>
          <p:nvPr/>
        </p:nvCxnSpPr>
        <p:spPr bwMode="auto">
          <a:xfrm flipH="1">
            <a:off x="1611168" y="4037572"/>
            <a:ext cx="19426" cy="622091"/>
          </a:xfrm>
          <a:prstGeom prst="straightConnector1">
            <a:avLst/>
          </a:prstGeom>
          <a:solidFill>
            <a:srgbClr val="F3FBFE"/>
          </a:solidFill>
          <a:ln w="12700" cap="flat" cmpd="sng" algn="ctr">
            <a:solidFill>
              <a:srgbClr val="1AABE2"/>
            </a:solidFill>
            <a:prstDash val="solid"/>
            <a:miter lim="800000"/>
          </a:ln>
          <a:effectLst/>
        </p:spPr>
      </p:cxnSp>
      <p:cxnSp>
        <p:nvCxnSpPr>
          <p:cNvPr id="11" name="直接箭头连接符 10"/>
          <p:cNvCxnSpPr>
            <a:endCxn id="5" idx="0"/>
          </p:cNvCxnSpPr>
          <p:nvPr/>
        </p:nvCxnSpPr>
        <p:spPr bwMode="auto">
          <a:xfrm>
            <a:off x="3394789" y="4037572"/>
            <a:ext cx="5270" cy="622091"/>
          </a:xfrm>
          <a:prstGeom prst="straightConnector1">
            <a:avLst/>
          </a:prstGeom>
          <a:solidFill>
            <a:srgbClr val="F3FBFE"/>
          </a:solidFill>
          <a:ln w="12700" cap="flat" cmpd="sng" algn="ctr">
            <a:solidFill>
              <a:srgbClr val="1AABE2"/>
            </a:solidFill>
            <a:prstDash val="solid"/>
            <a:miter lim="800000"/>
          </a:ln>
          <a:effectLst/>
        </p:spPr>
      </p:cxnSp>
      <p:cxnSp>
        <p:nvCxnSpPr>
          <p:cNvPr id="12" name="直接箭头连接符 11"/>
          <p:cNvCxnSpPr>
            <a:endCxn id="6" idx="0"/>
          </p:cNvCxnSpPr>
          <p:nvPr/>
        </p:nvCxnSpPr>
        <p:spPr bwMode="auto">
          <a:xfrm>
            <a:off x="4942961" y="4037572"/>
            <a:ext cx="868" cy="622091"/>
          </a:xfrm>
          <a:prstGeom prst="straightConnector1">
            <a:avLst/>
          </a:prstGeom>
          <a:solidFill>
            <a:srgbClr val="F3FBFE"/>
          </a:solidFill>
          <a:ln w="12700" cap="flat" cmpd="sng" algn="ctr">
            <a:solidFill>
              <a:srgbClr val="1AABE2"/>
            </a:solidFill>
            <a:prstDash val="solid"/>
            <a:miter lim="800000"/>
          </a:ln>
          <a:effectLst/>
        </p:spPr>
      </p:cxnSp>
      <p:cxnSp>
        <p:nvCxnSpPr>
          <p:cNvPr id="13" name="直接箭头连接符 12"/>
          <p:cNvCxnSpPr>
            <a:endCxn id="7" idx="0"/>
          </p:cNvCxnSpPr>
          <p:nvPr/>
        </p:nvCxnSpPr>
        <p:spPr bwMode="auto">
          <a:xfrm flipH="1">
            <a:off x="6732719" y="4037572"/>
            <a:ext cx="10442" cy="632360"/>
          </a:xfrm>
          <a:prstGeom prst="straightConnector1">
            <a:avLst/>
          </a:prstGeom>
          <a:solidFill>
            <a:srgbClr val="F3FBFE"/>
          </a:solidFill>
          <a:ln w="12700" cap="flat" cmpd="sng" algn="ctr">
            <a:solidFill>
              <a:srgbClr val="1AABE2"/>
            </a:solidFill>
            <a:prstDash val="solid"/>
            <a:miter lim="800000"/>
          </a:ln>
          <a:effectLst/>
        </p:spPr>
      </p:cxnSp>
      <p:cxnSp>
        <p:nvCxnSpPr>
          <p:cNvPr id="14" name="直接箭头连接符 13"/>
          <p:cNvCxnSpPr>
            <a:endCxn id="8" idx="0"/>
          </p:cNvCxnSpPr>
          <p:nvPr/>
        </p:nvCxnSpPr>
        <p:spPr bwMode="auto">
          <a:xfrm>
            <a:off x="8507357" y="4037572"/>
            <a:ext cx="14252" cy="622091"/>
          </a:xfrm>
          <a:prstGeom prst="straightConnector1">
            <a:avLst/>
          </a:prstGeom>
          <a:solidFill>
            <a:srgbClr val="F3FBFE"/>
          </a:solidFill>
          <a:ln w="12700" cap="flat" cmpd="sng" algn="ctr">
            <a:solidFill>
              <a:srgbClr val="1AABE2"/>
            </a:solidFill>
            <a:prstDash val="solid"/>
            <a:miter lim="800000"/>
          </a:ln>
          <a:effectLst/>
        </p:spPr>
      </p:cxnSp>
      <p:sp>
        <p:nvSpPr>
          <p:cNvPr id="15" name="圆角矩形 14"/>
          <p:cNvSpPr/>
          <p:nvPr/>
        </p:nvSpPr>
        <p:spPr>
          <a:xfrm>
            <a:off x="9204370" y="4669932"/>
            <a:ext cx="1289518" cy="939560"/>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Whether the energy system</a:t>
            </a:r>
          </a:p>
          <a:p>
            <a:pPr algn="ctr" fontAlgn="ctr"/>
            <a:r>
              <a:rPr lang="en-US" sz="1400" dirty="0">
                <a:solidFill>
                  <a:srgbClr val="1D1D1A"/>
                </a:solidFill>
                <a:latin typeface="Huawei Sans" panose="020C0503030203020204" pitchFamily="34" charset="0"/>
                <a:ea typeface="方正兰亭黑简体" panose="02000000000000000000" pitchFamily="2" charset="-122"/>
              </a:rPr>
              <a:t>is working properly</a:t>
            </a:r>
          </a:p>
        </p:txBody>
      </p:sp>
      <p:cxnSp>
        <p:nvCxnSpPr>
          <p:cNvPr id="16" name="直接箭头连接符 15"/>
          <p:cNvCxnSpPr>
            <a:endCxn id="15" idx="0"/>
          </p:cNvCxnSpPr>
          <p:nvPr/>
        </p:nvCxnSpPr>
        <p:spPr bwMode="auto">
          <a:xfrm>
            <a:off x="9839049" y="4037572"/>
            <a:ext cx="10080" cy="632360"/>
          </a:xfrm>
          <a:prstGeom prst="straightConnector1">
            <a:avLst/>
          </a:prstGeom>
          <a:solidFill>
            <a:srgbClr val="F3FBFE"/>
          </a:solidFill>
          <a:ln w="12700" cap="flat" cmpd="sng" algn="ctr">
            <a:solidFill>
              <a:srgbClr val="1AABE2"/>
            </a:solidFill>
            <a:prstDash val="solid"/>
            <a:miter lim="800000"/>
          </a:ln>
          <a:effectLst/>
        </p:spPr>
      </p:cxnSp>
      <p:cxnSp>
        <p:nvCxnSpPr>
          <p:cNvPr id="17" name="直接连接符 16"/>
          <p:cNvCxnSpPr>
            <a:stCxn id="9" idx="2"/>
          </p:cNvCxnSpPr>
          <p:nvPr/>
        </p:nvCxnSpPr>
        <p:spPr bwMode="auto">
          <a:xfrm>
            <a:off x="5367762" y="3713523"/>
            <a:ext cx="7247" cy="324049"/>
          </a:xfrm>
          <a:prstGeom prst="line">
            <a:avLst/>
          </a:prstGeom>
          <a:solidFill>
            <a:srgbClr val="F3FBFE"/>
          </a:solidFill>
          <a:ln w="12700" cap="flat" cmpd="sng" algn="ctr">
            <a:solidFill>
              <a:srgbClr val="1AABE2"/>
            </a:solidFill>
            <a:prstDash val="solid"/>
            <a:miter lim="800000"/>
          </a:ln>
          <a:effectLst/>
        </p:spPr>
      </p:cxnSp>
      <p:cxnSp>
        <p:nvCxnSpPr>
          <p:cNvPr id="18" name="直接连接符 17"/>
          <p:cNvCxnSpPr/>
          <p:nvPr/>
        </p:nvCxnSpPr>
        <p:spPr bwMode="auto">
          <a:xfrm>
            <a:off x="1630593" y="4037572"/>
            <a:ext cx="9570807" cy="0"/>
          </a:xfrm>
          <a:prstGeom prst="line">
            <a:avLst/>
          </a:prstGeom>
          <a:solidFill>
            <a:srgbClr val="F3FBFE"/>
          </a:solidFill>
          <a:ln w="12700" cap="flat" cmpd="sng" algn="ctr">
            <a:solidFill>
              <a:srgbClr val="1AABE2"/>
            </a:solidFill>
            <a:prstDash val="solid"/>
            <a:miter lim="800000"/>
          </a:ln>
          <a:effectLst/>
        </p:spPr>
      </p:cxnSp>
      <p:sp>
        <p:nvSpPr>
          <p:cNvPr id="20" name="圆角矩形 19"/>
          <p:cNvSpPr/>
          <p:nvPr/>
        </p:nvSpPr>
        <p:spPr>
          <a:xfrm>
            <a:off x="10855877" y="4659663"/>
            <a:ext cx="691997" cy="71508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a:t>
            </a:r>
          </a:p>
        </p:txBody>
      </p:sp>
      <p:cxnSp>
        <p:nvCxnSpPr>
          <p:cNvPr id="21" name="直接箭头连接符 20"/>
          <p:cNvCxnSpPr/>
          <p:nvPr/>
        </p:nvCxnSpPr>
        <p:spPr bwMode="auto">
          <a:xfrm>
            <a:off x="11201400" y="4037572"/>
            <a:ext cx="0" cy="632360"/>
          </a:xfrm>
          <a:prstGeom prst="straightConnector1">
            <a:avLst/>
          </a:prstGeom>
          <a:solidFill>
            <a:srgbClr val="F3FBFE"/>
          </a:solidFill>
          <a:ln w="12700" cap="flat" cmpd="sng" algn="ctr">
            <a:solidFill>
              <a:srgbClr val="1AABE2"/>
            </a:solidFill>
            <a:prstDash val="solid"/>
            <a:miter lim="800000"/>
          </a:ln>
          <a:effectLst/>
        </p:spPr>
      </p:cxnSp>
    </p:spTree>
    <p:extLst>
      <p:ext uri="{BB962C8B-B14F-4D97-AF65-F5344CB8AC3E}">
        <p14:creationId xmlns:p14="http://schemas.microsoft.com/office/powerpoint/2010/main" val="38879157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sz="3200" dirty="0">
                <a:latin typeface="Huawei Sans" panose="020C0503030203020204" pitchFamily="34" charset="0"/>
              </a:rPr>
              <a:t>Checklist — Equipment Environment Check (</a:t>
            </a:r>
            <a:r>
              <a:rPr lang="en-US" sz="3200" dirty="0" smtClean="0">
                <a:latin typeface="Huawei Sans" panose="020C0503030203020204" pitchFamily="34" charset="0"/>
              </a:rPr>
              <a:t>2)</a:t>
            </a:r>
            <a:endParaRPr lang="en-US" sz="3200" dirty="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539272777"/>
              </p:ext>
            </p:extLst>
          </p:nvPr>
        </p:nvGraphicFramePr>
        <p:xfrm>
          <a:off x="468317" y="1307239"/>
          <a:ext cx="11277595" cy="5209022"/>
        </p:xfrm>
        <a:graphic>
          <a:graphicData uri="http://schemas.openxmlformats.org/drawingml/2006/table">
            <a:tbl>
              <a:tblPr>
                <a:tableStyleId>{72833802-FEF1-4C79-8D5D-14CF1EAF98D9}</a:tableStyleId>
              </a:tblPr>
              <a:tblGrid>
                <a:gridCol w="1826475"/>
                <a:gridCol w="1705708"/>
                <a:gridCol w="7745412"/>
              </a:tblGrid>
              <a:tr h="295104">
                <a:tc>
                  <a:txBody>
                    <a:bodyPr/>
                    <a:lstStyle/>
                    <a:p>
                      <a:pPr algn="ctr" rtl="0" fontAlgn="ctr"/>
                      <a:r>
                        <a:rPr lang="en-US" sz="1200" b="1" u="none" strike="noStrike" dirty="0">
                          <a:solidFill>
                            <a:schemeClr val="bg1"/>
                          </a:solidFill>
                          <a:latin typeface="Huawei Sans" panose="020C0503030203020204" pitchFamily="34" charset="0"/>
                        </a:rPr>
                        <a:t>Check Item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rtl="0" fontAlgn="ctr"/>
                      <a:r>
                        <a:rPr lang="en-US" sz="1200" b="1" u="none" strike="noStrike">
                          <a:solidFill>
                            <a:schemeClr val="bg1"/>
                          </a:solidFill>
                          <a:latin typeface="Huawei Sans" panose="020C0503030203020204" pitchFamily="34" charset="0"/>
                        </a:rPr>
                        <a:t>Method/Tool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rtl="0" fontAlgn="ctr"/>
                      <a:r>
                        <a:rPr lang="en-US" sz="1200" b="1" u="none" strike="noStrike" dirty="0">
                          <a:solidFill>
                            <a:schemeClr val="bg1"/>
                          </a:solidFill>
                          <a:latin typeface="Huawei Sans" panose="020C0503030203020204" pitchFamily="34" charset="0"/>
                        </a:rPr>
                        <a:t>Evaluation Criteria and Description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66458">
                <a:tc>
                  <a:txBody>
                    <a:bodyPr/>
                    <a:lstStyle/>
                    <a:p>
                      <a:pPr marL="72000" algn="l" rtl="0" fontAlgn="ctr"/>
                      <a:r>
                        <a:rPr lang="en-US" sz="1100" u="none" strike="noStrike" dirty="0">
                          <a:latin typeface="Huawei Sans" panose="020C0503030203020204" pitchFamily="34" charset="0"/>
                        </a:rPr>
                        <a:t>Device location</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rtl="0" fontAlgn="ctr"/>
                      <a:r>
                        <a:rPr lang="en-US" sz="1100" u="none" strike="noStrike">
                          <a:latin typeface="Huawei Sans" panose="020C0503030203020204" pitchFamily="34" charset="0"/>
                        </a:rPr>
                        <a:t>Observation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rtl="0" fontAlgn="ctr"/>
                      <a:r>
                        <a:rPr lang="en-US" sz="1100" u="none" strike="noStrike" dirty="0">
                          <a:latin typeface="Huawei Sans" panose="020C0503030203020204" pitchFamily="34" charset="0"/>
                        </a:rPr>
                        <a:t>The equipment should be placed in a well-ventilated and dry </a:t>
                      </a:r>
                      <a:r>
                        <a:rPr lang="en-US" sz="1100" u="none" strike="noStrike" dirty="0" smtClean="0">
                          <a:latin typeface="Huawei Sans" panose="020C0503030203020204" pitchFamily="34" charset="0"/>
                        </a:rPr>
                        <a:t>environment at</a:t>
                      </a:r>
                      <a:r>
                        <a:rPr lang="en-US" sz="1100" u="none" strike="noStrike" baseline="0" dirty="0" smtClean="0">
                          <a:latin typeface="Huawei Sans" panose="020C0503030203020204" pitchFamily="34" charset="0"/>
                        </a:rPr>
                        <a:t> a flat </a:t>
                      </a:r>
                      <a:r>
                        <a:rPr lang="en-US" altLang="zh-CN" sz="1100" u="none" strike="noStrike" baseline="0" dirty="0" smtClean="0">
                          <a:latin typeface="Huawei Sans" panose="020C0503030203020204" pitchFamily="34" charset="0"/>
                        </a:rPr>
                        <a:t>location so that it can be securely installed</a:t>
                      </a:r>
                      <a:r>
                        <a:rPr lang="en-US" sz="1100" u="none" strike="noStrike" dirty="0" smtClean="0">
                          <a:latin typeface="Huawei Sans" panose="020C0503030203020204" pitchFamily="34" charset="0"/>
                        </a:rPr>
                        <a:t>. </a:t>
                      </a:r>
                      <a:r>
                        <a:rPr lang="en-US" sz="1100" u="none" strike="noStrike" dirty="0">
                          <a:latin typeface="Huawei Sans" panose="020C0503030203020204" pitchFamily="34" charset="0"/>
                        </a:rPr>
                        <a:t>No sundries are left around the equipment.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6458">
                <a:tc>
                  <a:txBody>
                    <a:bodyPr/>
                    <a:lstStyle/>
                    <a:p>
                      <a:pPr marL="72000" algn="l" rtl="0" fontAlgn="ctr"/>
                      <a:r>
                        <a:rPr lang="en-US" sz="1100" u="none" strike="noStrike" dirty="0">
                          <a:latin typeface="Huawei Sans" panose="020C0503030203020204" pitchFamily="34" charset="0"/>
                        </a:rPr>
                        <a:t>Equipment room temperature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rtl="0" fontAlgn="ctr"/>
                      <a:r>
                        <a:rPr lang="en-US" sz="1100" u="none" strike="noStrike" dirty="0">
                          <a:latin typeface="Huawei Sans" panose="020C0503030203020204" pitchFamily="34" charset="0"/>
                        </a:rPr>
                        <a:t>Observation/Temperature meter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rtl="0" fontAlgn="ctr"/>
                      <a:r>
                        <a:rPr lang="en-US" sz="1100" u="none" strike="noStrike" dirty="0">
                          <a:latin typeface="Huawei Sans" panose="020C0503030203020204" pitchFamily="34" charset="0"/>
                        </a:rPr>
                        <a:t>Generally, the long-term operating temperature of an equipment room is required to be 0°C to 45°C. Short-term operating temperature: –5°C to +55°C.</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530990">
                <a:tc>
                  <a:txBody>
                    <a:bodyPr/>
                    <a:lstStyle/>
                    <a:p>
                      <a:pPr marL="72000" algn="l" rtl="0" fontAlgn="ctr"/>
                      <a:r>
                        <a:rPr lang="en-US" sz="1100" u="none" strike="noStrike" dirty="0">
                          <a:latin typeface="Huawei Sans" panose="020C0503030203020204" pitchFamily="34" charset="0"/>
                        </a:rPr>
                        <a:t>Humidity of an equipment room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rtl="0" fontAlgn="ctr"/>
                      <a:r>
                        <a:rPr lang="en-US" sz="1100" u="none" strike="noStrike" dirty="0">
                          <a:latin typeface="Huawei Sans" panose="020C0503030203020204" pitchFamily="34" charset="0"/>
                        </a:rPr>
                        <a:t>Observation/Hygrometer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rtl="0" fontAlgn="ctr"/>
                      <a:r>
                        <a:rPr lang="en-US" sz="1100" u="none" strike="noStrike" dirty="0">
                          <a:latin typeface="Huawei Sans" panose="020C0503030203020204" pitchFamily="34" charset="0"/>
                        </a:rPr>
                        <a:t>Generally, the relative humidity of the long-term operating environment of the equipment room should be between 5% RH and 85% RH, without condensation. The short-term relative humidity should be between 0% RH and 95% RH, without condensation.</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530990">
                <a:tc>
                  <a:txBody>
                    <a:bodyPr/>
                    <a:lstStyle/>
                    <a:p>
                      <a:pPr marL="72000" algn="l" rtl="0" fontAlgn="ctr"/>
                      <a:r>
                        <a:rPr lang="en-US" sz="1100" u="none" strike="noStrike" dirty="0">
                          <a:latin typeface="Huawei Sans" panose="020C0503030203020204" pitchFamily="34" charset="0"/>
                        </a:rPr>
                        <a:t>Whether the air conditioner in the equipment room is running properly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rtl="0" fontAlgn="ctr"/>
                      <a:r>
                        <a:rPr lang="en-US" sz="1100" u="none" strike="noStrike" dirty="0">
                          <a:latin typeface="Huawei Sans" panose="020C0503030203020204" pitchFamily="34" charset="0"/>
                        </a:rPr>
                        <a:t>Observation/Air conditioner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rtl="0" fontAlgn="ctr"/>
                      <a:r>
                        <a:rPr lang="en-US" sz="1100" u="none" strike="noStrike" dirty="0">
                          <a:latin typeface="Huawei Sans" panose="020C0503030203020204" pitchFamily="34" charset="0"/>
                        </a:rPr>
                        <a:t>The air conditioner is running stably and continuously to keep the temperature and humidity in the equipment room within a specified range.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6458">
                <a:tc>
                  <a:txBody>
                    <a:bodyPr/>
                    <a:lstStyle/>
                    <a:p>
                      <a:pPr marL="72000" algn="l" rtl="0" fontAlgn="ctr"/>
                      <a:r>
                        <a:rPr lang="en-US" sz="1100" u="none" strike="noStrike">
                          <a:latin typeface="Huawei Sans" panose="020C0503030203020204" pitchFamily="34" charset="0"/>
                        </a:rPr>
                        <a:t>Cleanness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rtl="0" fontAlgn="ctr"/>
                      <a:r>
                        <a:rPr lang="en-US" sz="1100" u="none" strike="noStrike">
                          <a:latin typeface="Huawei Sans" panose="020C0503030203020204" pitchFamily="34" charset="0"/>
                        </a:rPr>
                        <a:t>Observation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rtl="0" fontAlgn="ctr"/>
                      <a:r>
                        <a:rPr lang="en-US" sz="1100" u="none" strike="noStrike" dirty="0">
                          <a:latin typeface="Huawei Sans" panose="020C0503030203020204" pitchFamily="34" charset="0"/>
                        </a:rPr>
                        <a:t>All items are clean and tidy without obvious dust. Clean or replace the dust filter in time to ensure proper ventilation and heat dissipation of cabinet doors and fan trays.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654472">
                <a:tc>
                  <a:txBody>
                    <a:bodyPr/>
                    <a:lstStyle/>
                    <a:p>
                      <a:pPr marL="72000" algn="l" rtl="0" fontAlgn="ctr"/>
                      <a:r>
                        <a:rPr lang="en-US" sz="1100" u="none" strike="noStrike" dirty="0">
                          <a:latin typeface="Huawei Sans" panose="020C0503030203020204" pitchFamily="34" charset="0"/>
                        </a:rPr>
                        <a:t>Heat dissipation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rtl="0" fontAlgn="ctr"/>
                      <a:r>
                        <a:rPr lang="en-US" sz="1100" u="none" strike="noStrike">
                          <a:latin typeface="Huawei Sans" panose="020C0503030203020204" pitchFamily="34" charset="0"/>
                        </a:rPr>
                        <a:t>Observation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rtl="0" fontAlgn="ctr"/>
                      <a:r>
                        <a:rPr lang="en-US" sz="1100" u="none" strike="noStrike" dirty="0">
                          <a:latin typeface="Huawei Sans" panose="020C0503030203020204" pitchFamily="34" charset="0"/>
                        </a:rPr>
                        <a:t>When a device is working properly, ensure that fan trays are running properly (except when the fans are being cleaned). If the fan trays are shut </a:t>
                      </a:r>
                      <a:r>
                        <a:rPr lang="en-US" sz="1100" u="none" strike="noStrike" dirty="0" smtClean="0">
                          <a:latin typeface="Huawei Sans" panose="020C0503030203020204" pitchFamily="34" charset="0"/>
                        </a:rPr>
                        <a:t>down, </a:t>
                      </a:r>
                      <a:r>
                        <a:rPr lang="en-US" sz="1100" u="none" strike="noStrike" dirty="0">
                          <a:latin typeface="Huawei Sans" panose="020C0503030203020204" pitchFamily="34" charset="0"/>
                        </a:rPr>
                        <a:t>the device temperature will increase and boards may be damaged. Do not place any sundries at the air vents of a </a:t>
                      </a:r>
                      <a:r>
                        <a:rPr lang="en-US" sz="1100" u="none" strike="noStrike" dirty="0" smtClean="0">
                          <a:latin typeface="Huawei Sans" panose="020C0503030203020204" pitchFamily="34" charset="0"/>
                        </a:rPr>
                        <a:t>chassis. </a:t>
                      </a:r>
                      <a:r>
                        <a:rPr lang="en-US" sz="1100" u="none" strike="noStrike" dirty="0">
                          <a:latin typeface="Huawei Sans" panose="020C0503030203020204" pitchFamily="34" charset="0"/>
                        </a:rPr>
                        <a:t>In addition, clean the dust filters of the fan trays periodically.</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530990">
                <a:tc>
                  <a:txBody>
                    <a:bodyPr/>
                    <a:lstStyle/>
                    <a:p>
                      <a:pPr marL="72000" algn="l" rtl="0" fontAlgn="ctr"/>
                      <a:r>
                        <a:rPr lang="en-US" sz="1100" u="none" strike="noStrike">
                          <a:latin typeface="Huawei Sans" panose="020C0503030203020204" pitchFamily="34" charset="0"/>
                        </a:rPr>
                        <a:t>Cable layout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rtl="0" fontAlgn="ctr"/>
                      <a:r>
                        <a:rPr lang="en-US" sz="1100" u="none" strike="noStrike">
                          <a:latin typeface="Huawei Sans" panose="020C0503030203020204" pitchFamily="34" charset="0"/>
                        </a:rPr>
                        <a:t>Observation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rtl="0" fontAlgn="ctr"/>
                      <a:r>
                        <a:rPr lang="en-US" sz="1100" u="none" strike="noStrike" dirty="0">
                          <a:latin typeface="Huawei Sans" panose="020C0503030203020204" pitchFamily="34" charset="0"/>
                        </a:rPr>
                        <a:t>Power cables and service cables are routed separately. Power cables are routed neatly and orderly. Service cables are routed neatly and orderly. </a:t>
                      </a:r>
                      <a:br>
                        <a:rPr lang="en-US" sz="1100" u="none" strike="noStrike" dirty="0">
                          <a:latin typeface="Huawei Sans" panose="020C0503030203020204" pitchFamily="34" charset="0"/>
                        </a:rPr>
                      </a:br>
                      <a:r>
                        <a:rPr lang="en-US" sz="1100" u="none" strike="noStrike" dirty="0">
                          <a:latin typeface="Huawei Sans" panose="020C0503030203020204" pitchFamily="34" charset="0"/>
                        </a:rPr>
                        <a:t>Cable labels are clear, correct, and standard.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695523">
                <a:tc>
                  <a:txBody>
                    <a:bodyPr/>
                    <a:lstStyle/>
                    <a:p>
                      <a:pPr marL="72000" algn="l" rtl="0" fontAlgn="ctr"/>
                      <a:r>
                        <a:rPr lang="en-US" sz="1100" u="none" strike="noStrike" dirty="0">
                          <a:latin typeface="Huawei Sans" panose="020C0503030203020204" pitchFamily="34" charset="0"/>
                        </a:rPr>
                        <a:t>Whether the grounding mode and grounding resistance meet the requirements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rtl="0" fontAlgn="ctr"/>
                      <a:r>
                        <a:rPr lang="en-US" sz="1100" u="none" strike="noStrike">
                          <a:latin typeface="Huawei Sans" panose="020C0503030203020204" pitchFamily="34" charset="0"/>
                        </a:rPr>
                        <a:t>Observation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rtl="0" fontAlgn="ctr"/>
                      <a:r>
                        <a:rPr lang="en-US" sz="1100" u="none" strike="noStrike" dirty="0">
                          <a:latin typeface="Huawei Sans" panose="020C0503030203020204" pitchFamily="34" charset="0"/>
                        </a:rPr>
                        <a:t>Generally, the working ground, protection ground, and lightning protection ground of the equipment room should be set separately. Joint grounding can be </a:t>
                      </a:r>
                      <a:r>
                        <a:rPr lang="en-US" sz="1100" u="none" strike="noStrike" dirty="0" smtClean="0">
                          <a:latin typeface="Huawei Sans" panose="020C0503030203020204" pitchFamily="34" charset="0"/>
                        </a:rPr>
                        <a:t>used </a:t>
                      </a:r>
                      <a:r>
                        <a:rPr lang="en-US" sz="1100" u="none" strike="noStrike" dirty="0">
                          <a:latin typeface="Huawei Sans" panose="020C0503030203020204" pitchFamily="34" charset="0"/>
                        </a:rPr>
                        <a:t>due to the </a:t>
                      </a:r>
                      <a:r>
                        <a:rPr lang="en-US" sz="1100" u="none" strike="noStrike" dirty="0" smtClean="0">
                          <a:latin typeface="Huawei Sans" panose="020C0503030203020204" pitchFamily="34" charset="0"/>
                        </a:rPr>
                        <a:t>limited</a:t>
                      </a:r>
                      <a:r>
                        <a:rPr lang="en-US" sz="1100" u="none" strike="noStrike" baseline="0" dirty="0" smtClean="0">
                          <a:latin typeface="Huawei Sans" panose="020C0503030203020204" pitchFamily="34" charset="0"/>
                        </a:rPr>
                        <a:t> space in an</a:t>
                      </a:r>
                      <a:r>
                        <a:rPr lang="en-US" sz="1100" u="none" strike="noStrike" dirty="0" smtClean="0">
                          <a:latin typeface="Huawei Sans" panose="020C0503030203020204" pitchFamily="34" charset="0"/>
                        </a:rPr>
                        <a:t> </a:t>
                      </a:r>
                      <a:r>
                        <a:rPr lang="en-US" sz="1100" u="none" strike="noStrike" dirty="0">
                          <a:latin typeface="Huawei Sans" panose="020C0503030203020204" pitchFamily="34" charset="0"/>
                        </a:rPr>
                        <a:t>equipment room. Especially for outdoor devices, grounding is very important. If the devices are not grounded, they may be damaged by lightning strikes.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6458">
                <a:tc>
                  <a:txBody>
                    <a:bodyPr/>
                    <a:lstStyle/>
                    <a:p>
                      <a:pPr marL="72000" algn="l" rtl="0" fontAlgn="ctr"/>
                      <a:r>
                        <a:rPr lang="en-US" sz="1100" u="none" strike="noStrike">
                          <a:latin typeface="Huawei Sans" panose="020C0503030203020204" pitchFamily="34" charset="0"/>
                        </a:rPr>
                        <a:t>Whether the power supply system is running properly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rtl="0" fontAlgn="ctr"/>
                      <a:r>
                        <a:rPr lang="en-US" sz="1100" u="none" strike="noStrike" dirty="0">
                          <a:latin typeface="Huawei Sans" panose="020C0503030203020204" pitchFamily="34" charset="0"/>
                        </a:rPr>
                        <a:t>Observation/Voltage meter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rtl="0" fontAlgn="ctr"/>
                      <a:r>
                        <a:rPr lang="en-US" sz="1100" u="none" strike="noStrike" dirty="0">
                          <a:latin typeface="Huawei Sans" panose="020C0503030203020204" pitchFamily="34" charset="0"/>
                        </a:rPr>
                        <a:t>The power supply system must be running stably. The rated DC voltage ranges from –48 V </a:t>
                      </a:r>
                      <a:r>
                        <a:rPr lang="en-US" sz="1100" u="none" strike="noStrike" dirty="0" smtClean="0">
                          <a:latin typeface="Huawei Sans" panose="020C0503030203020204" pitchFamily="34" charset="0"/>
                        </a:rPr>
                        <a:t>to </a:t>
                      </a:r>
                      <a:r>
                        <a:rPr lang="en-US" sz="1100" u="none" strike="noStrike" dirty="0">
                          <a:latin typeface="Huawei Sans" panose="020C0503030203020204" pitchFamily="34" charset="0"/>
                        </a:rPr>
                        <a:t>–60 </a:t>
                      </a:r>
                      <a:r>
                        <a:rPr lang="en-US" sz="1100" u="none" strike="noStrike" dirty="0" smtClean="0">
                          <a:latin typeface="Huawei Sans" panose="020C0503030203020204" pitchFamily="34" charset="0"/>
                        </a:rPr>
                        <a:t>V. </a:t>
                      </a:r>
                      <a:r>
                        <a:rPr lang="en-US" sz="1100" u="none" strike="noStrike" dirty="0">
                          <a:latin typeface="Huawei Sans" panose="020C0503030203020204" pitchFamily="34" charset="0"/>
                        </a:rPr>
                        <a:t>The rated AC voltage ranges from 100 V to 240 V.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66566">
                <a:tc>
                  <a:txBody>
                    <a:bodyPr/>
                    <a:lstStyle/>
                    <a:p>
                      <a:pPr marL="72000" algn="l" rtl="0" fontAlgn="ctr"/>
                      <a:r>
                        <a:rPr lang="en-US" sz="1100" u="none" strike="noStrike" dirty="0">
                          <a:latin typeface="Huawei Sans" panose="020C0503030203020204" pitchFamily="34" charset="0"/>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ctr" rtl="0" fontAlgn="ctr"/>
                      <a:r>
                        <a:rPr lang="en-US" sz="1100" u="none" strike="noStrike">
                          <a:latin typeface="Huawei Sans" panose="020C0503030203020204" pitchFamily="34" charset="0"/>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algn="l" rtl="0" fontAlgn="ctr"/>
                      <a:r>
                        <a:rPr lang="en-US" sz="1100" u="none" strike="noStrike" dirty="0">
                          <a:latin typeface="Huawei Sans" panose="020C0503030203020204" pitchFamily="34" charset="0"/>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516911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algn="l">
              <a:buNone/>
            </a:pPr>
            <a:r>
              <a:rPr lang="en-US" sz="1800" dirty="0">
                <a:latin typeface="Huawei Sans" panose="020C0503030203020204" pitchFamily="34" charset="0"/>
              </a:rPr>
              <a:t>Basic device information check involves checking the software version, license, and storage space.</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Checklist — Basic Device Information (</a:t>
            </a:r>
            <a:r>
              <a:rPr lang="en-US" dirty="0" smtClean="0">
                <a:latin typeface="Huawei Sans" panose="020C0503030203020204" pitchFamily="34" charset="0"/>
              </a:rPr>
              <a:t>1)</a:t>
            </a:r>
            <a:endParaRPr lang="en-US" dirty="0">
              <a:latin typeface="Huawei Sans" panose="020C0503030203020204" pitchFamily="34" charset="0"/>
            </a:endParaRPr>
          </a:p>
        </p:txBody>
      </p:sp>
      <p:sp>
        <p:nvSpPr>
          <p:cNvPr id="4" name="圆角矩形 3"/>
          <p:cNvSpPr/>
          <p:nvPr/>
        </p:nvSpPr>
        <p:spPr>
          <a:xfrm>
            <a:off x="574980" y="4078394"/>
            <a:ext cx="1652310" cy="453231"/>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Version of a running device</a:t>
            </a:r>
          </a:p>
        </p:txBody>
      </p:sp>
      <p:sp>
        <p:nvSpPr>
          <p:cNvPr id="5" name="圆角矩形 4"/>
          <p:cNvSpPr/>
          <p:nvPr/>
        </p:nvSpPr>
        <p:spPr>
          <a:xfrm>
            <a:off x="2702278" y="4050424"/>
            <a:ext cx="1377672" cy="494434"/>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Software packages</a:t>
            </a:r>
          </a:p>
        </p:txBody>
      </p:sp>
      <p:sp>
        <p:nvSpPr>
          <p:cNvPr id="6" name="圆角矩形 5"/>
          <p:cNvSpPr/>
          <p:nvPr/>
        </p:nvSpPr>
        <p:spPr>
          <a:xfrm>
            <a:off x="4594895" y="4050424"/>
            <a:ext cx="1431719" cy="494434"/>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License information</a:t>
            </a:r>
          </a:p>
        </p:txBody>
      </p:sp>
      <p:sp>
        <p:nvSpPr>
          <p:cNvPr id="7" name="圆角矩形 6"/>
          <p:cNvSpPr/>
          <p:nvPr/>
        </p:nvSpPr>
        <p:spPr>
          <a:xfrm>
            <a:off x="6425096" y="4042235"/>
            <a:ext cx="1600022" cy="494434"/>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Patch information</a:t>
            </a:r>
          </a:p>
        </p:txBody>
      </p:sp>
      <p:sp>
        <p:nvSpPr>
          <p:cNvPr id="8" name="圆角矩形 7"/>
          <p:cNvSpPr/>
          <p:nvPr/>
        </p:nvSpPr>
        <p:spPr>
          <a:xfrm>
            <a:off x="8404809" y="4050424"/>
            <a:ext cx="1600022" cy="494434"/>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System time</a:t>
            </a:r>
          </a:p>
        </p:txBody>
      </p:sp>
      <p:sp>
        <p:nvSpPr>
          <p:cNvPr id="9" name="圆角矩形 8"/>
          <p:cNvSpPr/>
          <p:nvPr/>
        </p:nvSpPr>
        <p:spPr>
          <a:xfrm>
            <a:off x="4493770" y="2659742"/>
            <a:ext cx="2249177"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Basic device information check</a:t>
            </a:r>
          </a:p>
        </p:txBody>
      </p:sp>
      <p:sp>
        <p:nvSpPr>
          <p:cNvPr id="10" name="圆角矩形 9"/>
          <p:cNvSpPr/>
          <p:nvPr/>
        </p:nvSpPr>
        <p:spPr>
          <a:xfrm>
            <a:off x="10724659" y="4095115"/>
            <a:ext cx="379892" cy="405051"/>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a:t>
            </a:r>
          </a:p>
        </p:txBody>
      </p:sp>
      <p:cxnSp>
        <p:nvCxnSpPr>
          <p:cNvPr id="11" name="直接连接符 10"/>
          <p:cNvCxnSpPr>
            <a:stCxn id="9" idx="2"/>
          </p:cNvCxnSpPr>
          <p:nvPr/>
        </p:nvCxnSpPr>
        <p:spPr bwMode="auto">
          <a:xfrm>
            <a:off x="5618359" y="3068365"/>
            <a:ext cx="0" cy="432382"/>
          </a:xfrm>
          <a:prstGeom prst="line">
            <a:avLst/>
          </a:prstGeom>
          <a:solidFill>
            <a:srgbClr val="F3FBFE"/>
          </a:solidFill>
          <a:ln w="12700" cap="flat" cmpd="sng" algn="ctr">
            <a:solidFill>
              <a:srgbClr val="1AABE2"/>
            </a:solidFill>
            <a:prstDash val="solid"/>
            <a:miter lim="800000"/>
          </a:ln>
          <a:effectLst/>
        </p:spPr>
      </p:cxnSp>
      <p:cxnSp>
        <p:nvCxnSpPr>
          <p:cNvPr id="12" name="直接连接符 11"/>
          <p:cNvCxnSpPr/>
          <p:nvPr/>
        </p:nvCxnSpPr>
        <p:spPr bwMode="auto">
          <a:xfrm flipV="1">
            <a:off x="1401135" y="3492620"/>
            <a:ext cx="9513469" cy="37017"/>
          </a:xfrm>
          <a:prstGeom prst="line">
            <a:avLst/>
          </a:prstGeom>
          <a:solidFill>
            <a:srgbClr val="F3FBFE"/>
          </a:solidFill>
          <a:ln w="12700" cap="flat" cmpd="sng" algn="ctr">
            <a:solidFill>
              <a:srgbClr val="1AABE2"/>
            </a:solidFill>
            <a:prstDash val="solid"/>
            <a:miter lim="800000"/>
          </a:ln>
          <a:effectLst/>
        </p:spPr>
      </p:cxnSp>
      <p:cxnSp>
        <p:nvCxnSpPr>
          <p:cNvPr id="13" name="直接箭头连接符 12"/>
          <p:cNvCxnSpPr>
            <a:endCxn id="4" idx="0"/>
          </p:cNvCxnSpPr>
          <p:nvPr/>
        </p:nvCxnSpPr>
        <p:spPr bwMode="auto">
          <a:xfrm>
            <a:off x="1401135" y="3539016"/>
            <a:ext cx="0" cy="539378"/>
          </a:xfrm>
          <a:prstGeom prst="straightConnector1">
            <a:avLst/>
          </a:prstGeom>
          <a:solidFill>
            <a:srgbClr val="F3FBFE"/>
          </a:solidFill>
          <a:ln w="12700" cap="flat" cmpd="sng" algn="ctr">
            <a:solidFill>
              <a:srgbClr val="1AABE2"/>
            </a:solidFill>
            <a:prstDash val="solid"/>
            <a:miter lim="800000"/>
          </a:ln>
          <a:effectLst/>
        </p:spPr>
      </p:cxnSp>
      <p:cxnSp>
        <p:nvCxnSpPr>
          <p:cNvPr id="14" name="直接箭头连接符 13"/>
          <p:cNvCxnSpPr>
            <a:endCxn id="5" idx="0"/>
          </p:cNvCxnSpPr>
          <p:nvPr/>
        </p:nvCxnSpPr>
        <p:spPr bwMode="auto">
          <a:xfrm>
            <a:off x="3386260" y="3516037"/>
            <a:ext cx="4854" cy="534387"/>
          </a:xfrm>
          <a:prstGeom prst="straightConnector1">
            <a:avLst/>
          </a:prstGeom>
          <a:solidFill>
            <a:srgbClr val="F3FBFE"/>
          </a:solidFill>
          <a:ln w="12700" cap="flat" cmpd="sng" algn="ctr">
            <a:solidFill>
              <a:srgbClr val="1AABE2"/>
            </a:solidFill>
            <a:prstDash val="solid"/>
            <a:miter lim="800000"/>
          </a:ln>
          <a:effectLst/>
        </p:spPr>
      </p:cxnSp>
      <p:cxnSp>
        <p:nvCxnSpPr>
          <p:cNvPr id="15" name="直接箭头连接符 14"/>
          <p:cNvCxnSpPr/>
          <p:nvPr/>
        </p:nvCxnSpPr>
        <p:spPr bwMode="auto">
          <a:xfrm>
            <a:off x="5307846" y="3512135"/>
            <a:ext cx="1" cy="588563"/>
          </a:xfrm>
          <a:prstGeom prst="straightConnector1">
            <a:avLst/>
          </a:prstGeom>
          <a:solidFill>
            <a:srgbClr val="F3FBFE"/>
          </a:solidFill>
          <a:ln w="12700" cap="flat" cmpd="sng" algn="ctr">
            <a:solidFill>
              <a:srgbClr val="1AABE2"/>
            </a:solidFill>
            <a:prstDash val="solid"/>
            <a:miter lim="800000"/>
          </a:ln>
          <a:effectLst/>
        </p:spPr>
      </p:cxnSp>
      <p:cxnSp>
        <p:nvCxnSpPr>
          <p:cNvPr id="16" name="直接箭头连接符 15"/>
          <p:cNvCxnSpPr>
            <a:endCxn id="7" idx="0"/>
          </p:cNvCxnSpPr>
          <p:nvPr/>
        </p:nvCxnSpPr>
        <p:spPr bwMode="auto">
          <a:xfrm>
            <a:off x="7224579" y="3500426"/>
            <a:ext cx="528" cy="541809"/>
          </a:xfrm>
          <a:prstGeom prst="straightConnector1">
            <a:avLst/>
          </a:prstGeom>
          <a:solidFill>
            <a:srgbClr val="F3FBFE"/>
          </a:solidFill>
          <a:ln w="12700" cap="flat" cmpd="sng" algn="ctr">
            <a:solidFill>
              <a:srgbClr val="1AABE2"/>
            </a:solidFill>
            <a:prstDash val="solid"/>
            <a:miter lim="800000"/>
          </a:ln>
          <a:effectLst/>
        </p:spPr>
      </p:cxnSp>
      <p:cxnSp>
        <p:nvCxnSpPr>
          <p:cNvPr id="17" name="直接箭头连接符 16"/>
          <p:cNvCxnSpPr>
            <a:endCxn id="8" idx="0"/>
          </p:cNvCxnSpPr>
          <p:nvPr/>
        </p:nvCxnSpPr>
        <p:spPr bwMode="auto">
          <a:xfrm>
            <a:off x="9204820" y="3492620"/>
            <a:ext cx="0" cy="557804"/>
          </a:xfrm>
          <a:prstGeom prst="straightConnector1">
            <a:avLst/>
          </a:prstGeom>
          <a:solidFill>
            <a:srgbClr val="F3FBFE"/>
          </a:solidFill>
          <a:ln w="12700" cap="flat" cmpd="sng" algn="ctr">
            <a:solidFill>
              <a:srgbClr val="1AABE2"/>
            </a:solidFill>
            <a:prstDash val="solid"/>
            <a:miter lim="800000"/>
          </a:ln>
          <a:effectLst/>
        </p:spPr>
      </p:cxnSp>
      <p:cxnSp>
        <p:nvCxnSpPr>
          <p:cNvPr id="18" name="直接箭头连接符 17"/>
          <p:cNvCxnSpPr>
            <a:endCxn id="10" idx="0"/>
          </p:cNvCxnSpPr>
          <p:nvPr/>
        </p:nvCxnSpPr>
        <p:spPr bwMode="auto">
          <a:xfrm>
            <a:off x="10914604" y="3500426"/>
            <a:ext cx="1" cy="594689"/>
          </a:xfrm>
          <a:prstGeom prst="straightConnector1">
            <a:avLst/>
          </a:prstGeom>
          <a:solidFill>
            <a:srgbClr val="F3FBFE"/>
          </a:solidFill>
          <a:ln w="12700" cap="flat" cmpd="sng" algn="ctr">
            <a:solidFill>
              <a:srgbClr val="1AABE2"/>
            </a:solidFill>
            <a:prstDash val="solid"/>
            <a:miter lim="800000"/>
          </a:ln>
          <a:effectLst/>
        </p:spPr>
      </p:cxnSp>
      <p:sp>
        <p:nvSpPr>
          <p:cNvPr id="19" name="圆角矩形 18"/>
          <p:cNvSpPr/>
          <p:nvPr/>
        </p:nvSpPr>
        <p:spPr>
          <a:xfrm>
            <a:off x="1622006" y="4700936"/>
            <a:ext cx="1729109" cy="449485"/>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Storage space</a:t>
            </a:r>
          </a:p>
        </p:txBody>
      </p:sp>
      <p:sp>
        <p:nvSpPr>
          <p:cNvPr id="20" name="圆角矩形 19"/>
          <p:cNvSpPr/>
          <p:nvPr/>
        </p:nvSpPr>
        <p:spPr>
          <a:xfrm>
            <a:off x="3802272" y="4700936"/>
            <a:ext cx="1140144" cy="449485"/>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Information center</a:t>
            </a:r>
          </a:p>
        </p:txBody>
      </p:sp>
      <p:sp>
        <p:nvSpPr>
          <p:cNvPr id="21" name="圆角矩形 20"/>
          <p:cNvSpPr/>
          <p:nvPr/>
        </p:nvSpPr>
        <p:spPr>
          <a:xfrm>
            <a:off x="5307846" y="4709523"/>
            <a:ext cx="1835319" cy="449485"/>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Configurations</a:t>
            </a:r>
          </a:p>
        </p:txBody>
      </p:sp>
      <p:sp>
        <p:nvSpPr>
          <p:cNvPr id="22" name="圆角矩形 21"/>
          <p:cNvSpPr/>
          <p:nvPr/>
        </p:nvSpPr>
        <p:spPr>
          <a:xfrm>
            <a:off x="7408496" y="4709523"/>
            <a:ext cx="1797736" cy="449485"/>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smtClean="0">
                <a:solidFill>
                  <a:srgbClr val="1D1D1A"/>
                </a:solidFill>
                <a:latin typeface="Huawei Sans" panose="020C0503030203020204" pitchFamily="34" charset="0"/>
                <a:ea typeface="方正兰亭黑简体" panose="02000000000000000000" pitchFamily="2" charset="-122"/>
              </a:rPr>
              <a:t>Debugging </a:t>
            </a:r>
            <a:r>
              <a:rPr lang="en-US" sz="1400" dirty="0">
                <a:solidFill>
                  <a:srgbClr val="1D1D1A"/>
                </a:solidFill>
                <a:latin typeface="Huawei Sans" panose="020C0503030203020204" pitchFamily="34" charset="0"/>
                <a:ea typeface="方正兰亭黑简体" panose="02000000000000000000" pitchFamily="2" charset="-122"/>
              </a:rPr>
              <a:t>functions</a:t>
            </a:r>
          </a:p>
        </p:txBody>
      </p:sp>
      <p:sp>
        <p:nvSpPr>
          <p:cNvPr id="23" name="圆角矩形 22"/>
          <p:cNvSpPr/>
          <p:nvPr/>
        </p:nvSpPr>
        <p:spPr>
          <a:xfrm>
            <a:off x="9305851" y="4699246"/>
            <a:ext cx="2050971" cy="449485"/>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Whether </a:t>
            </a:r>
            <a:r>
              <a:rPr lang="en-US" sz="1400" dirty="0" smtClean="0">
                <a:solidFill>
                  <a:srgbClr val="1D1D1A"/>
                </a:solidFill>
                <a:latin typeface="Huawei Sans" panose="020C0503030203020204" pitchFamily="34" charset="0"/>
                <a:ea typeface="方正兰亭黑简体" panose="02000000000000000000" pitchFamily="2" charset="-122"/>
              </a:rPr>
              <a:t>configurations </a:t>
            </a:r>
            <a:r>
              <a:rPr lang="en-US" sz="1400" dirty="0">
                <a:solidFill>
                  <a:srgbClr val="1D1D1A"/>
                </a:solidFill>
                <a:latin typeface="Huawei Sans" panose="020C0503030203020204" pitchFamily="34" charset="0"/>
                <a:ea typeface="方正兰亭黑简体" panose="02000000000000000000" pitchFamily="2" charset="-122"/>
              </a:rPr>
              <a:t>are saved</a:t>
            </a:r>
          </a:p>
        </p:txBody>
      </p:sp>
      <p:cxnSp>
        <p:nvCxnSpPr>
          <p:cNvPr id="24" name="直接箭头连接符 23"/>
          <p:cNvCxnSpPr>
            <a:endCxn id="19" idx="0"/>
          </p:cNvCxnSpPr>
          <p:nvPr/>
        </p:nvCxnSpPr>
        <p:spPr bwMode="auto">
          <a:xfrm flipH="1">
            <a:off x="2486561" y="3531648"/>
            <a:ext cx="14054" cy="1169288"/>
          </a:xfrm>
          <a:prstGeom prst="straightConnector1">
            <a:avLst/>
          </a:prstGeom>
          <a:solidFill>
            <a:srgbClr val="F3FBFE"/>
          </a:solidFill>
          <a:ln w="12700" cap="flat" cmpd="sng" algn="ctr">
            <a:solidFill>
              <a:srgbClr val="1AABE2"/>
            </a:solidFill>
            <a:prstDash val="solid"/>
            <a:miter lim="800000"/>
          </a:ln>
          <a:effectLst/>
        </p:spPr>
      </p:cxnSp>
      <p:cxnSp>
        <p:nvCxnSpPr>
          <p:cNvPr id="25" name="直接箭头连接符 24"/>
          <p:cNvCxnSpPr/>
          <p:nvPr/>
        </p:nvCxnSpPr>
        <p:spPr bwMode="auto">
          <a:xfrm flipH="1">
            <a:off x="4344128" y="3524851"/>
            <a:ext cx="14053" cy="1189719"/>
          </a:xfrm>
          <a:prstGeom prst="straightConnector1">
            <a:avLst/>
          </a:prstGeom>
          <a:solidFill>
            <a:srgbClr val="F3FBFE"/>
          </a:solidFill>
          <a:ln w="12700" cap="flat" cmpd="sng" algn="ctr">
            <a:solidFill>
              <a:srgbClr val="1AABE2"/>
            </a:solidFill>
            <a:prstDash val="solid"/>
            <a:miter lim="800000"/>
          </a:ln>
          <a:effectLst/>
        </p:spPr>
      </p:cxnSp>
      <p:cxnSp>
        <p:nvCxnSpPr>
          <p:cNvPr id="26" name="直接箭头连接符 25"/>
          <p:cNvCxnSpPr/>
          <p:nvPr/>
        </p:nvCxnSpPr>
        <p:spPr bwMode="auto">
          <a:xfrm flipH="1">
            <a:off x="6225505" y="3519031"/>
            <a:ext cx="14053" cy="1189719"/>
          </a:xfrm>
          <a:prstGeom prst="straightConnector1">
            <a:avLst/>
          </a:prstGeom>
          <a:solidFill>
            <a:srgbClr val="F3FBFE"/>
          </a:solidFill>
          <a:ln w="12700" cap="flat" cmpd="sng" algn="ctr">
            <a:solidFill>
              <a:srgbClr val="1AABE2"/>
            </a:solidFill>
            <a:prstDash val="solid"/>
            <a:miter lim="800000"/>
          </a:ln>
          <a:effectLst/>
        </p:spPr>
      </p:cxnSp>
      <p:cxnSp>
        <p:nvCxnSpPr>
          <p:cNvPr id="27" name="直接箭头连接符 26"/>
          <p:cNvCxnSpPr/>
          <p:nvPr/>
        </p:nvCxnSpPr>
        <p:spPr bwMode="auto">
          <a:xfrm flipH="1">
            <a:off x="8227503" y="3521757"/>
            <a:ext cx="14053" cy="1189719"/>
          </a:xfrm>
          <a:prstGeom prst="straightConnector1">
            <a:avLst/>
          </a:prstGeom>
          <a:solidFill>
            <a:srgbClr val="F3FBFE"/>
          </a:solidFill>
          <a:ln w="12700" cap="flat" cmpd="sng" algn="ctr">
            <a:solidFill>
              <a:srgbClr val="1AABE2"/>
            </a:solidFill>
            <a:prstDash val="solid"/>
            <a:miter lim="800000"/>
          </a:ln>
          <a:effectLst/>
        </p:spPr>
      </p:cxnSp>
      <p:cxnSp>
        <p:nvCxnSpPr>
          <p:cNvPr id="28" name="直接箭头连接符 27"/>
          <p:cNvCxnSpPr/>
          <p:nvPr/>
        </p:nvCxnSpPr>
        <p:spPr bwMode="auto">
          <a:xfrm flipH="1">
            <a:off x="10161057" y="3500747"/>
            <a:ext cx="14053" cy="1189719"/>
          </a:xfrm>
          <a:prstGeom prst="straightConnector1">
            <a:avLst/>
          </a:prstGeom>
          <a:solidFill>
            <a:srgbClr val="F3FBFE"/>
          </a:solidFill>
          <a:ln w="12700" cap="flat" cmpd="sng" algn="ctr">
            <a:solidFill>
              <a:srgbClr val="1AABE2"/>
            </a:solidFill>
            <a:prstDash val="solid"/>
            <a:miter lim="800000"/>
          </a:ln>
          <a:effectLst/>
        </p:spPr>
      </p:cxnSp>
    </p:spTree>
    <p:extLst>
      <p:ext uri="{BB962C8B-B14F-4D97-AF65-F5344CB8AC3E}">
        <p14:creationId xmlns:p14="http://schemas.microsoft.com/office/powerpoint/2010/main" val="6334768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rPr>
              <a:t>Checklist — Basic Device Information (</a:t>
            </a:r>
            <a:r>
              <a:rPr lang="en-US" dirty="0" smtClean="0">
                <a:latin typeface="Huawei Sans" panose="020C0503030203020204" pitchFamily="34" charset="0"/>
              </a:rPr>
              <a:t>2)</a:t>
            </a:r>
            <a:endParaRPr lang="en-US"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220682972"/>
              </p:ext>
            </p:extLst>
          </p:nvPr>
        </p:nvGraphicFramePr>
        <p:xfrm>
          <a:off x="446089" y="1242281"/>
          <a:ext cx="11299824" cy="5304898"/>
        </p:xfrm>
        <a:graphic>
          <a:graphicData uri="http://schemas.openxmlformats.org/drawingml/2006/table">
            <a:tbl>
              <a:tblPr>
                <a:tableStyleId>{72833802-FEF1-4C79-8D5D-14CF1EAF98D9}</a:tableStyleId>
              </a:tblPr>
              <a:tblGrid>
                <a:gridCol w="1945419"/>
                <a:gridCol w="2162907"/>
                <a:gridCol w="7191498"/>
              </a:tblGrid>
              <a:tr h="285864">
                <a:tc>
                  <a:txBody>
                    <a:bodyPr/>
                    <a:lstStyle/>
                    <a:p>
                      <a:pPr algn="ctr" rtl="0" fontAlgn="ctr"/>
                      <a:r>
                        <a:rPr lang="en-US" sz="1400" b="1" u="none" strike="noStrike" dirty="0">
                          <a:solidFill>
                            <a:schemeClr val="bg1"/>
                          </a:solidFill>
                          <a:latin typeface="Huawei Sans" panose="020C0503030203020204" pitchFamily="34" charset="0"/>
                        </a:rPr>
                        <a:t>Check Item</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rtl="0" fontAlgn="ctr"/>
                      <a:r>
                        <a:rPr lang="en-US" sz="1400" b="1" u="none" strike="noStrike">
                          <a:solidFill>
                            <a:schemeClr val="bg1"/>
                          </a:solidFill>
                          <a:latin typeface="Huawei Sans" panose="020C0503030203020204" pitchFamily="34" charset="0"/>
                        </a:rPr>
                        <a:t>Check Method</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rtl="0" fontAlgn="ctr"/>
                      <a:r>
                        <a:rPr lang="en-US" sz="1400" b="1" u="none" strike="noStrike" dirty="0">
                          <a:solidFill>
                            <a:schemeClr val="bg1"/>
                          </a:solidFill>
                          <a:latin typeface="Huawei Sans" panose="020C0503030203020204" pitchFamily="34" charset="0"/>
                        </a:rPr>
                        <a:t>Evaluation Criteria</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22382">
                <a:tc>
                  <a:txBody>
                    <a:bodyPr/>
                    <a:lstStyle/>
                    <a:p>
                      <a:pPr marL="108000" algn="l" rtl="0" fontAlgn="ctr"/>
                      <a:r>
                        <a:rPr lang="en-US" sz="1200" u="none" strike="noStrike" dirty="0">
                          <a:latin typeface="Huawei Sans" panose="020C0503030203020204" pitchFamily="34" charset="0"/>
                        </a:rPr>
                        <a:t>Version of a </a:t>
                      </a:r>
                      <a:r>
                        <a:rPr lang="en-US" sz="1200" u="none" strike="noStrike" dirty="0" smtClean="0">
                          <a:latin typeface="Huawei Sans" panose="020C0503030203020204" pitchFamily="34" charset="0"/>
                        </a:rPr>
                        <a:t>device</a:t>
                      </a:r>
                      <a:endParaRPr lang="en-US" sz="1200" u="none" strike="noStrike" dirty="0">
                        <a:latin typeface="Huawei Sans" panose="020C0503030203020204" pitchFamily="34" charset="0"/>
                      </a:endParaRP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display version</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fontAlgn="ctr"/>
                      <a:r>
                        <a:rPr lang="en-US" sz="1200" u="none" strike="noStrike">
                          <a:latin typeface="Huawei Sans" panose="020C0503030203020204" pitchFamily="34" charset="0"/>
                        </a:rPr>
                        <a:t>The PCB version and software version of the board meet the requirements.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774501">
                <a:tc>
                  <a:txBody>
                    <a:bodyPr/>
                    <a:lstStyle/>
                    <a:p>
                      <a:pPr marL="108000" algn="l" rtl="0" fontAlgn="ctr"/>
                      <a:r>
                        <a:rPr lang="en-US" sz="1200" u="none" strike="noStrike" dirty="0">
                          <a:latin typeface="Huawei Sans" panose="020C0503030203020204" pitchFamily="34" charset="0"/>
                        </a:rPr>
                        <a:t>Software packages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display startup</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rtl="0" fontAlgn="ctr"/>
                      <a:r>
                        <a:rPr lang="en-US" sz="1200" u="none" strike="noStrike" dirty="0">
                          <a:latin typeface="Huawei Sans" panose="020C0503030203020204" pitchFamily="34" charset="0"/>
                        </a:rPr>
                        <a:t>Check whether the following system file names are correct: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names of the software packages for the existing and next startup; name of the backup software package; names of the configuration </a:t>
                      </a:r>
                      <a:r>
                        <a:rPr lang="en-US" sz="1200" u="none" strike="noStrike" dirty="0" smtClean="0">
                          <a:latin typeface="Huawei Sans" panose="020C0503030203020204" pitchFamily="34" charset="0"/>
                        </a:rPr>
                        <a:t>files </a:t>
                      </a:r>
                      <a:r>
                        <a:rPr lang="en-US" sz="1200" u="none" strike="noStrike" dirty="0">
                          <a:latin typeface="Huawei Sans" panose="020C0503030203020204" pitchFamily="34" charset="0"/>
                        </a:rPr>
                        <a:t>for the existing and next startup, license files, </a:t>
                      </a:r>
                      <a:r>
                        <a:rPr lang="en-US" sz="1200" u="none" strike="noStrike" dirty="0" smtClean="0">
                          <a:latin typeface="Huawei Sans" panose="020C0503030203020204" pitchFamily="34" charset="0"/>
                        </a:rPr>
                        <a:t>and patch file.</a:t>
                      </a:r>
                      <a:endParaRPr lang="en-US" sz="1200" u="none" strike="noStrike" dirty="0">
                        <a:latin typeface="Huawei Sans" panose="020C0503030203020204" pitchFamily="34" charset="0"/>
                      </a:endParaRP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774501">
                <a:tc>
                  <a:txBody>
                    <a:bodyPr/>
                    <a:lstStyle/>
                    <a:p>
                      <a:pPr marL="108000" algn="l" fontAlgn="ctr"/>
                      <a:r>
                        <a:rPr lang="en-US" sz="1200" u="none" strike="noStrike" dirty="0">
                          <a:latin typeface="Huawei Sans" panose="020C0503030203020204" pitchFamily="34" charset="0"/>
                        </a:rPr>
                        <a:t>License information</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display license</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display license state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fontAlgn="ctr"/>
                      <a:r>
                        <a:rPr lang="en-US" sz="1200" u="none" strike="noStrike">
                          <a:latin typeface="Huawei Sans" panose="020C0503030203020204" pitchFamily="34" charset="0"/>
                        </a:rPr>
                        <a:t>Check whether the name, version, and configuration items of the GTL license file meet the requirements and determine whether the GTL license file needs to be upgraded. </a:t>
                      </a:r>
                      <a:br>
                        <a:rPr lang="en-US" sz="1200" u="none" strike="noStrike">
                          <a:latin typeface="Huawei Sans" panose="020C0503030203020204" pitchFamily="34" charset="0"/>
                        </a:rPr>
                      </a:br>
                      <a:r>
                        <a:rPr lang="en-US" sz="1200" u="none" strike="noStrike">
                          <a:latin typeface="Huawei Sans" panose="020C0503030203020204" pitchFamily="34" charset="0"/>
                        </a:rPr>
                        <a:t>The value of </a:t>
                      </a:r>
                      <a:r>
                        <a:rPr lang="en-US" sz="1200" b="1" u="none" strike="noStrike">
                          <a:latin typeface="Huawei Sans" panose="020C0503030203020204" pitchFamily="34" charset="0"/>
                        </a:rPr>
                        <a:t>Master board license state</a:t>
                      </a:r>
                      <a:r>
                        <a:rPr lang="en-US" sz="1200" u="none" strike="noStrike">
                          <a:latin typeface="Huawei Sans" panose="020C0503030203020204" pitchFamily="34" charset="0"/>
                        </a:rPr>
                        <a:t> must be </a:t>
                      </a:r>
                      <a:r>
                        <a:rPr lang="en-US" sz="1200" b="1" u="none" strike="noStrike">
                          <a:latin typeface="Huawei Sans" panose="020C0503030203020204" pitchFamily="34" charset="0"/>
                        </a:rPr>
                        <a:t>Normal</a:t>
                      </a:r>
                      <a:r>
                        <a:rPr lang="en-US" sz="1200" u="none" strike="noStrike">
                          <a:latin typeface="Huawei Sans" panose="020C0503030203020204" pitchFamily="34" charset="0"/>
                        </a:rPr>
                        <a:t>. If the value of </a:t>
                      </a:r>
                      <a:r>
                        <a:rPr lang="en-US" sz="1200" b="1" u="none" strike="noStrike">
                          <a:latin typeface="Huawei Sans" panose="020C0503030203020204" pitchFamily="34" charset="0"/>
                        </a:rPr>
                        <a:t>Master board license state</a:t>
                      </a:r>
                      <a:r>
                        <a:rPr lang="en-US" sz="1200" u="none" strike="noStrike">
                          <a:latin typeface="Huawei Sans" panose="020C0503030203020204" pitchFamily="34" charset="0"/>
                        </a:rPr>
                        <a:t> is </a:t>
                      </a:r>
                      <a:r>
                        <a:rPr lang="en-US" sz="1200" b="1" u="none" strike="noStrike">
                          <a:latin typeface="Huawei Sans" panose="020C0503030203020204" pitchFamily="34" charset="0"/>
                        </a:rPr>
                        <a:t>Demo</a:t>
                      </a:r>
                      <a:r>
                        <a:rPr lang="en-US" sz="1200" u="none" strike="noStrike">
                          <a:latin typeface="Huawei Sans" panose="020C0503030203020204" pitchFamily="34" charset="0"/>
                        </a:rPr>
                        <a:t> or </a:t>
                      </a:r>
                      <a:r>
                        <a:rPr lang="en-US" sz="1200" b="1" u="none" strike="noStrike">
                          <a:latin typeface="Huawei Sans" panose="020C0503030203020204" pitchFamily="34" charset="0"/>
                        </a:rPr>
                        <a:t>Trial</a:t>
                      </a:r>
                      <a:r>
                        <a:rPr lang="en-US" sz="1200" u="none" strike="noStrike">
                          <a:latin typeface="Huawei Sans" panose="020C0503030203020204" pitchFamily="34" charset="0"/>
                        </a:rPr>
                        <a:t>, the license is valid.</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774501">
                <a:tc>
                  <a:txBody>
                    <a:bodyPr/>
                    <a:lstStyle/>
                    <a:p>
                      <a:pPr marL="108000" algn="l" rtl="0" fontAlgn="ctr"/>
                      <a:r>
                        <a:rPr lang="en-US" sz="1200" u="none" strike="noStrike" dirty="0">
                          <a:latin typeface="Huawei Sans" panose="020C0503030203020204" pitchFamily="34" charset="0"/>
                        </a:rPr>
                        <a:t>Patch information</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display patch-information</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rtl="0" fontAlgn="ctr"/>
                      <a:r>
                        <a:rPr lang="en-US" sz="1200" u="none" strike="noStrike">
                          <a:latin typeface="Huawei Sans" panose="020C0503030203020204" pitchFamily="34" charset="0"/>
                        </a:rPr>
                        <a:t>The patch file must meet actual requirements. It is recommended that you load the latest patch file matching the product version released by Huawei. </a:t>
                      </a:r>
                      <a:br>
                        <a:rPr lang="en-US" sz="1200" u="none" strike="noStrike">
                          <a:latin typeface="Huawei Sans" panose="020C0503030203020204" pitchFamily="34" charset="0"/>
                        </a:rPr>
                      </a:br>
                      <a:r>
                        <a:rPr lang="en-US" sz="1200" u="none" strike="noStrike">
                          <a:latin typeface="Huawei Sans" panose="020C0503030203020204" pitchFamily="34" charset="0"/>
                        </a:rPr>
                        <a:t>The patches must have taken effect. That is, the total number of patches is the same as the number of running patches.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06421">
                <a:tc>
                  <a:txBody>
                    <a:bodyPr/>
                    <a:lstStyle/>
                    <a:p>
                      <a:pPr marL="108000" algn="l" rtl="0" fontAlgn="ctr"/>
                      <a:r>
                        <a:rPr lang="en-US" sz="1200" u="none" strike="noStrike" dirty="0">
                          <a:latin typeface="Huawei Sans" panose="020C0503030203020204" pitchFamily="34" charset="0"/>
                        </a:rPr>
                        <a:t>System time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display clock</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rtl="0" fontAlgn="ctr"/>
                      <a:r>
                        <a:rPr lang="en-US" sz="1200" u="none" strike="noStrike" dirty="0" smtClean="0">
                          <a:latin typeface="Huawei Sans" panose="020C0503030203020204" pitchFamily="34" charset="0"/>
                        </a:rPr>
                        <a:t>The</a:t>
                      </a:r>
                      <a:r>
                        <a:rPr lang="en-US" sz="1200" u="none" strike="noStrike" baseline="0" dirty="0" smtClean="0">
                          <a:latin typeface="Huawei Sans" panose="020C0503030203020204" pitchFamily="34" charset="0"/>
                        </a:rPr>
                        <a:t> </a:t>
                      </a:r>
                      <a:r>
                        <a:rPr lang="en-US" sz="1200" u="none" strike="noStrike" dirty="0" smtClean="0">
                          <a:latin typeface="Huawei Sans" panose="020C0503030203020204" pitchFamily="34" charset="0"/>
                        </a:rPr>
                        <a:t>system time must be consistent with the time used on a network management server (the </a:t>
                      </a:r>
                      <a:r>
                        <a:rPr lang="en-US" sz="1200" u="none" strike="noStrike" dirty="0">
                          <a:latin typeface="Huawei Sans" panose="020C0503030203020204" pitchFamily="34" charset="0"/>
                        </a:rPr>
                        <a:t>time difference must be less than or equal to 5 minutes), which facilitates troubleshooting.</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12519">
                <a:tc>
                  <a:txBody>
                    <a:bodyPr/>
                    <a:lstStyle/>
                    <a:p>
                      <a:pPr marL="108000" algn="l" rtl="0" fontAlgn="ctr"/>
                      <a:r>
                        <a:rPr lang="en-US" sz="1200" u="none" strike="noStrike">
                          <a:latin typeface="Huawei Sans" panose="020C0503030203020204" pitchFamily="34" charset="0"/>
                        </a:rPr>
                        <a:t>Space of the flash memory, SD cards, and CF cards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u="none" strike="noStrike" dirty="0" err="1">
                          <a:latin typeface="Huawei Sans" panose="020C0503030203020204" pitchFamily="34" charset="0"/>
                        </a:rPr>
                        <a:t>dir</a:t>
                      </a:r>
                      <a:r>
                        <a:rPr lang="en-US" sz="1200" u="none" strike="noStrike" dirty="0">
                          <a:latin typeface="Huawei Sans" panose="020C0503030203020204" pitchFamily="34" charset="0"/>
                        </a:rPr>
                        <a:t> flash  </a:t>
                      </a:r>
                      <a:br>
                        <a:rPr lang="en-US" sz="1200" u="none" strike="noStrike" dirty="0">
                          <a:latin typeface="Huawei Sans" panose="020C0503030203020204" pitchFamily="34" charset="0"/>
                        </a:rPr>
                      </a:br>
                      <a:r>
                        <a:rPr lang="en-US" sz="1200" u="none" strike="noStrike" dirty="0" err="1">
                          <a:latin typeface="Huawei Sans" panose="020C0503030203020204" pitchFamily="34" charset="0"/>
                        </a:rPr>
                        <a:t>dir</a:t>
                      </a:r>
                      <a:r>
                        <a:rPr lang="en-US" sz="1200" u="none" strike="noStrike" dirty="0">
                          <a:latin typeface="Huawei Sans" panose="020C0503030203020204" pitchFamily="34" charset="0"/>
                        </a:rPr>
                        <a:t> </a:t>
                      </a:r>
                      <a:r>
                        <a:rPr lang="en-US" sz="1200" u="none" strike="noStrike" dirty="0" err="1">
                          <a:latin typeface="Huawei Sans" panose="020C0503030203020204" pitchFamily="34" charset="0"/>
                        </a:rPr>
                        <a:t>slave#cfcard</a:t>
                      </a:r>
                      <a:r>
                        <a:rPr lang="en-US" sz="1200" u="none" strike="noStrike" dirty="0">
                          <a:latin typeface="Huawei Sans" panose="020C0503030203020204" pitchFamily="34" charset="0"/>
                        </a:rPr>
                        <a:t>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fontAlgn="ctr"/>
                      <a:r>
                        <a:rPr lang="en-US" sz="1200" u="none" strike="noStrike" dirty="0">
                          <a:latin typeface="Huawei Sans" panose="020C0503030203020204" pitchFamily="34" charset="0"/>
                        </a:rPr>
                        <a:t>Files in the flash memory, SD cards, and CF card must be useful. Otherwise, run the </a:t>
                      </a:r>
                      <a:r>
                        <a:rPr lang="en-US" sz="1200" b="1" u="none" strike="noStrike" dirty="0">
                          <a:latin typeface="Huawei Sans" panose="020C0503030203020204" pitchFamily="34" charset="0"/>
                        </a:rPr>
                        <a:t>delete</a:t>
                      </a:r>
                      <a:r>
                        <a:rPr lang="en-US" sz="1200" u="none" strike="noStrike" dirty="0">
                          <a:latin typeface="Huawei Sans" panose="020C0503030203020204" pitchFamily="34" charset="0"/>
                        </a:rPr>
                        <a:t> or </a:t>
                      </a:r>
                      <a:r>
                        <a:rPr lang="en-US" sz="1200" b="1" u="none" strike="noStrike" dirty="0">
                          <a:latin typeface="Huawei Sans" panose="020C0503030203020204" pitchFamily="34" charset="0"/>
                        </a:rPr>
                        <a:t>unreserved</a:t>
                      </a:r>
                      <a:r>
                        <a:rPr lang="en-US" sz="1200" u="none" strike="noStrike" dirty="0">
                          <a:latin typeface="Huawei Sans" panose="020C0503030203020204" pitchFamily="34" charset="0"/>
                        </a:rPr>
                        <a:t> command in the user view to delete </a:t>
                      </a:r>
                      <a:r>
                        <a:rPr lang="en-US" sz="1200" u="none" strike="noStrike" dirty="0" smtClean="0">
                          <a:latin typeface="Huawei Sans" panose="020C0503030203020204" pitchFamily="34" charset="0"/>
                        </a:rPr>
                        <a:t>the unwanted </a:t>
                      </a:r>
                      <a:r>
                        <a:rPr lang="en-US" sz="1200" u="none" strike="noStrike" dirty="0">
                          <a:latin typeface="Huawei Sans" panose="020C0503030203020204" pitchFamily="34" charset="0"/>
                        </a:rPr>
                        <a:t>files.</a:t>
                      </a:r>
                    </a:p>
                  </a:txBody>
                  <a:tcPr marL="19050" marR="19050" marT="19050" marB="19050" anchor="b">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22382">
                <a:tc>
                  <a:txBody>
                    <a:bodyPr/>
                    <a:lstStyle/>
                    <a:p>
                      <a:pPr marL="108000" algn="l" rtl="0" fontAlgn="ctr"/>
                      <a:r>
                        <a:rPr lang="en-US" sz="1200" u="none" strike="noStrike">
                          <a:latin typeface="Huawei Sans" panose="020C0503030203020204" pitchFamily="34" charset="0"/>
                        </a:rPr>
                        <a:t>Information Center</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u="none" strike="noStrike">
                          <a:latin typeface="Huawei Sans" panose="020C0503030203020204" pitchFamily="34" charset="0"/>
                        </a:rPr>
                        <a:t>display info-center</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rtl="0" fontAlgn="ctr"/>
                      <a:r>
                        <a:rPr lang="en-US" sz="1200" u="none" strike="noStrike" dirty="0" smtClean="0">
                          <a:latin typeface="Huawei Sans" panose="020C0503030203020204" pitchFamily="34" charset="0"/>
                        </a:rPr>
                        <a:t>Th</a:t>
                      </a:r>
                      <a:r>
                        <a:rPr lang="en-US" altLang="zh-CN" sz="1200" u="none" strike="noStrike" dirty="0" smtClean="0">
                          <a:latin typeface="Huawei Sans" panose="020C0503030203020204" pitchFamily="34" charset="0"/>
                        </a:rPr>
                        <a:t>e</a:t>
                      </a:r>
                      <a:r>
                        <a:rPr lang="en-US" sz="1200" u="none" strike="noStrike" dirty="0" smtClean="0">
                          <a:latin typeface="Huawei Sans" panose="020C0503030203020204" pitchFamily="34" charset="0"/>
                        </a:rPr>
                        <a:t> </a:t>
                      </a:r>
                      <a:r>
                        <a:rPr lang="en-US" sz="1200" b="1" u="none" strike="noStrike" dirty="0">
                          <a:latin typeface="Huawei Sans" panose="020C0503030203020204" pitchFamily="34" charset="0"/>
                        </a:rPr>
                        <a:t>Information Center</a:t>
                      </a:r>
                      <a:r>
                        <a:rPr lang="en-US" sz="1200" u="none" strike="noStrike" dirty="0">
                          <a:latin typeface="Huawei Sans" panose="020C0503030203020204" pitchFamily="34" charset="0"/>
                        </a:rPr>
                        <a:t> </a:t>
                      </a:r>
                      <a:r>
                        <a:rPr lang="en-US" sz="1200" u="none" strike="noStrike" dirty="0" smtClean="0">
                          <a:latin typeface="Huawei Sans" panose="020C0503030203020204" pitchFamily="34" charset="0"/>
                        </a:rPr>
                        <a:t>value must </a:t>
                      </a:r>
                      <a:r>
                        <a:rPr lang="en-US" sz="1200" u="none" strike="noStrike" dirty="0">
                          <a:latin typeface="Huawei Sans" panose="020C0503030203020204" pitchFamily="34" charset="0"/>
                        </a:rPr>
                        <a:t>be </a:t>
                      </a:r>
                      <a:r>
                        <a:rPr lang="en-US" sz="1200" b="1" u="none" strike="noStrike" dirty="0">
                          <a:latin typeface="Huawei Sans" panose="020C0503030203020204" pitchFamily="34" charset="0"/>
                        </a:rPr>
                        <a:t>enabled</a:t>
                      </a:r>
                      <a:r>
                        <a:rPr lang="en-US" sz="1200" u="none" strike="noStrike" dirty="0">
                          <a:latin typeface="Huawei Sans" panose="020C0503030203020204" pitchFamily="34" charset="0"/>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06421">
                <a:tc>
                  <a:txBody>
                    <a:bodyPr/>
                    <a:lstStyle/>
                    <a:p>
                      <a:pPr marL="108000" algn="l" rtl="0" fontAlgn="ctr"/>
                      <a:r>
                        <a:rPr lang="en-US" sz="1200" u="none" strike="noStrike">
                          <a:latin typeface="Huawei Sans" panose="020C0503030203020204" pitchFamily="34" charset="0"/>
                        </a:rPr>
                        <a:t>Configurations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u="none" strike="noStrike">
                          <a:latin typeface="Huawei Sans" panose="020C0503030203020204" pitchFamily="34" charset="0"/>
                        </a:rPr>
                        <a:t>display current-configuration</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rtl="0" fontAlgn="ctr"/>
                      <a:r>
                        <a:rPr lang="en-US" sz="1200" u="none" strike="noStrike" dirty="0">
                          <a:latin typeface="Huawei Sans" panose="020C0503030203020204" pitchFamily="34" charset="0"/>
                        </a:rPr>
                        <a:t>Check whether the device configuration is correct by viewing the currently effective configuration parameters.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22382">
                <a:tc>
                  <a:txBody>
                    <a:bodyPr/>
                    <a:lstStyle/>
                    <a:p>
                      <a:pPr marL="108000" algn="l" rtl="0" fontAlgn="ctr"/>
                      <a:r>
                        <a:rPr lang="en-US" sz="1200" u="none" strike="noStrike">
                          <a:latin typeface="Huawei Sans" panose="020C0503030203020204" pitchFamily="34" charset="0"/>
                        </a:rPr>
                        <a:t>Debug functions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u="none" strike="noStrike">
                          <a:latin typeface="Huawei Sans" panose="020C0503030203020204" pitchFamily="34" charset="0"/>
                        </a:rPr>
                        <a:t>display debugging</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rtl="0" fontAlgn="ctr"/>
                      <a:r>
                        <a:rPr lang="en-US" sz="1200" u="none" strike="noStrike" dirty="0">
                          <a:latin typeface="Huawei Sans" panose="020C0503030203020204" pitchFamily="34" charset="0"/>
                        </a:rPr>
                        <a:t>All debugging functions are disabled when the device is running properly.</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06421">
                <a:tc>
                  <a:txBody>
                    <a:bodyPr/>
                    <a:lstStyle/>
                    <a:p>
                      <a:pPr marL="108000" algn="l" rtl="0" fontAlgn="ctr"/>
                      <a:r>
                        <a:rPr lang="en-US" sz="1200" u="none" strike="noStrike" dirty="0">
                          <a:latin typeface="Huawei Sans" panose="020C0503030203020204" pitchFamily="34" charset="0"/>
                        </a:rPr>
                        <a:t>Whether the configurations are saved</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u="none" strike="noStrike" dirty="0">
                          <a:latin typeface="Huawei Sans" panose="020C0503030203020204" pitchFamily="34" charset="0"/>
                        </a:rPr>
                        <a:t>compare configuration</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rtl="0" fontAlgn="ctr"/>
                      <a:r>
                        <a:rPr lang="en-US" sz="1200" u="none" strike="noStrike" dirty="0">
                          <a:latin typeface="Huawei Sans" panose="020C0503030203020204" pitchFamily="34" charset="0"/>
                        </a:rPr>
                        <a:t>The </a:t>
                      </a:r>
                      <a:r>
                        <a:rPr lang="en-US" sz="1200" u="none" strike="noStrike" dirty="0" smtClean="0">
                          <a:latin typeface="Huawei Sans" panose="020C0503030203020204" pitchFamily="34" charset="0"/>
                        </a:rPr>
                        <a:t>existing configurations on a device </a:t>
                      </a:r>
                      <a:r>
                        <a:rPr lang="en-US" sz="1200" u="none" strike="noStrike" dirty="0">
                          <a:latin typeface="Huawei Sans" panose="020C0503030203020204" pitchFamily="34" charset="0"/>
                        </a:rPr>
                        <a:t>are the same as </a:t>
                      </a:r>
                      <a:r>
                        <a:rPr lang="en-US" sz="1200" u="none" strike="noStrike" dirty="0" smtClean="0">
                          <a:latin typeface="Huawei Sans" panose="020C0503030203020204" pitchFamily="34" charset="0"/>
                        </a:rPr>
                        <a:t>those contained in </a:t>
                      </a:r>
                      <a:r>
                        <a:rPr lang="en-US" sz="1200" u="none" strike="noStrike" dirty="0">
                          <a:latin typeface="Huawei Sans" panose="020C0503030203020204" pitchFamily="34" charset="0"/>
                        </a:rPr>
                        <a:t>the configuration file for a next startup.</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22382">
                <a:tc>
                  <a:txBody>
                    <a:bodyPr/>
                    <a:lstStyle/>
                    <a:p>
                      <a:pPr marL="108000" algn="l" rtl="0" fontAlgn="ctr"/>
                      <a:r>
                        <a:rPr lang="en-US" sz="1200" b="0" i="0" u="none" strike="noStrike">
                          <a:solidFill>
                            <a:srgbClr val="000000"/>
                          </a:solidFill>
                          <a:latin typeface="Huawei Sans" panose="020C0503030203020204" pitchFamily="34" charset="0"/>
                          <a:ea typeface="华文细黑" panose="02010600040101010101" pitchFamily="2" charset="-122"/>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ctr" fontAlgn="ctr"/>
                      <a:r>
                        <a:rPr lang="en-US" sz="1200" b="0" i="0" u="none" strike="noStrike">
                          <a:latin typeface="Huawei Sans" panose="020C0503030203020204" pitchFamily="34" charset="0"/>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357445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nSpc>
                <a:spcPct val="100000"/>
              </a:lnSpc>
            </a:pPr>
            <a:r>
              <a:rPr lang="en-US" sz="1400" dirty="0">
                <a:latin typeface="Huawei Sans" panose="020C0503030203020204" pitchFamily="34" charset="0"/>
              </a:rPr>
              <a:t>When checking the running status of a device, pay attention to the hardware running status, such as board status, power supply status, fan status, temperature, CPU usage, and memory usage. </a:t>
            </a:r>
            <a:r>
              <a:rPr lang="en-US" altLang="zh-CN" sz="1400" dirty="0"/>
              <a:t>Alarm indicators on devices can help you find the abnormal status onsite</a:t>
            </a:r>
            <a:r>
              <a:rPr lang="en-US" altLang="zh-CN" sz="1400" dirty="0" smtClean="0"/>
              <a:t>.</a:t>
            </a:r>
            <a:endParaRPr lang="en-US" sz="1400" dirty="0">
              <a:latin typeface="Huawei Sans" panose="020C0503030203020204" pitchFamily="34" charset="0"/>
            </a:endParaRPr>
          </a:p>
          <a:p>
            <a:pPr>
              <a:lnSpc>
                <a:spcPct val="100000"/>
              </a:lnSpc>
            </a:pPr>
            <a:r>
              <a:rPr lang="en-US" sz="1400" dirty="0">
                <a:latin typeface="Huawei Sans" panose="020C0503030203020204" pitchFamily="34" charset="0"/>
              </a:rPr>
              <a:t>Check the running status of components such as cards, power modules, and fan trays according to </a:t>
            </a:r>
            <a:r>
              <a:rPr lang="en-US" sz="1400" dirty="0"/>
              <a:t>i</a:t>
            </a:r>
            <a:r>
              <a:rPr lang="en-US" sz="1400" dirty="0" smtClean="0">
                <a:latin typeface="Huawei Sans" panose="020C0503030203020204" pitchFamily="34" charset="0"/>
              </a:rPr>
              <a:t>nstructions </a:t>
            </a:r>
            <a:r>
              <a:rPr lang="en-US" sz="1400" dirty="0">
                <a:latin typeface="Huawei Sans" panose="020C0503030203020204" pitchFamily="34" charset="0"/>
              </a:rPr>
              <a:t>provided by manufacturers. If necessary, contact the manufacturers for instructions. If hardware is faulty, </a:t>
            </a:r>
            <a:r>
              <a:rPr lang="en-US" sz="1400" dirty="0" smtClean="0">
                <a:latin typeface="Huawei Sans" panose="020C0503030203020204" pitchFamily="34" charset="0"/>
              </a:rPr>
              <a:t>contact vendor</a:t>
            </a:r>
            <a:r>
              <a:rPr lang="en-US" altLang="zh-CN" sz="1400" dirty="0" smtClean="0">
                <a:latin typeface="Huawei Sans" panose="020C0503030203020204" pitchFamily="34" charset="0"/>
              </a:rPr>
              <a:t>s who may replace hardware or provide support for troubleshooting.</a:t>
            </a:r>
            <a:endParaRPr lang="zh-CN" altLang="en-US" sz="1400" dirty="0">
              <a:latin typeface="Huawei Sans" panose="020C0503030203020204" pitchFamily="34" charset="0"/>
            </a:endParaRPr>
          </a:p>
          <a:p>
            <a:pPr>
              <a:lnSpc>
                <a:spcPct val="100000"/>
              </a:lnSpc>
            </a:pPr>
            <a:endParaRPr lang="zh-CN" altLang="en-US" sz="14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Checklist — Device Running Status (</a:t>
            </a:r>
            <a:r>
              <a:rPr lang="en-US" dirty="0" smtClean="0">
                <a:latin typeface="Huawei Sans" panose="020C0503030203020204" pitchFamily="34" charset="0"/>
              </a:rPr>
              <a:t>1)</a:t>
            </a:r>
            <a:endParaRPr lang="en-US" dirty="0">
              <a:latin typeface="Huawei Sans" panose="020C0503030203020204" pitchFamily="34" charset="0"/>
            </a:endParaRPr>
          </a:p>
        </p:txBody>
      </p:sp>
      <p:sp>
        <p:nvSpPr>
          <p:cNvPr id="4" name="圆角矩形 3"/>
          <p:cNvSpPr/>
          <p:nvPr/>
        </p:nvSpPr>
        <p:spPr>
          <a:xfrm>
            <a:off x="645923" y="4777596"/>
            <a:ext cx="1609825" cy="374571"/>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Board running status</a:t>
            </a:r>
          </a:p>
        </p:txBody>
      </p:sp>
      <p:sp>
        <p:nvSpPr>
          <p:cNvPr id="5" name="圆角矩形 4"/>
          <p:cNvSpPr/>
          <p:nvPr/>
        </p:nvSpPr>
        <p:spPr>
          <a:xfrm>
            <a:off x="2748714" y="4760569"/>
            <a:ext cx="1600022"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Device reset</a:t>
            </a:r>
          </a:p>
        </p:txBody>
      </p:sp>
      <p:sp>
        <p:nvSpPr>
          <p:cNvPr id="6" name="圆角矩形 5"/>
          <p:cNvSpPr/>
          <p:nvPr/>
        </p:nvSpPr>
        <p:spPr>
          <a:xfrm>
            <a:off x="4898294" y="4760569"/>
            <a:ext cx="1140144"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ea typeface="方正兰亭黑简体" panose="02000000000000000000" pitchFamily="2" charset="-122"/>
              </a:rPr>
              <a:t>Device temperature</a:t>
            </a:r>
          </a:p>
        </p:txBody>
      </p:sp>
      <p:sp>
        <p:nvSpPr>
          <p:cNvPr id="7" name="圆角矩形 6"/>
          <p:cNvSpPr/>
          <p:nvPr/>
        </p:nvSpPr>
        <p:spPr>
          <a:xfrm>
            <a:off x="6812646" y="4752380"/>
            <a:ext cx="1140144"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Fan status</a:t>
            </a:r>
          </a:p>
        </p:txBody>
      </p:sp>
      <p:sp>
        <p:nvSpPr>
          <p:cNvPr id="8" name="圆角矩形 7"/>
          <p:cNvSpPr/>
          <p:nvPr/>
        </p:nvSpPr>
        <p:spPr>
          <a:xfrm>
            <a:off x="8792359" y="4760569"/>
            <a:ext cx="1140144"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Power supply status</a:t>
            </a:r>
          </a:p>
        </p:txBody>
      </p:sp>
      <p:sp>
        <p:nvSpPr>
          <p:cNvPr id="9" name="圆角矩形 8"/>
          <p:cNvSpPr/>
          <p:nvPr/>
        </p:nvSpPr>
        <p:spPr>
          <a:xfrm>
            <a:off x="5109183" y="3326981"/>
            <a:ext cx="1600021"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a:solidFill>
                  <a:srgbClr val="1D1D1A"/>
                </a:solidFill>
                <a:latin typeface="Huawei Sans" panose="020C0503030203020204" pitchFamily="34" charset="0"/>
                <a:ea typeface="方正兰亭黑简体" panose="02000000000000000000" pitchFamily="2" charset="-122"/>
              </a:rPr>
              <a:t>Device running </a:t>
            </a:r>
            <a:r>
              <a:rPr lang="en-US" sz="1200" dirty="0" smtClean="0">
                <a:solidFill>
                  <a:srgbClr val="1D1D1A"/>
                </a:solidFill>
                <a:latin typeface="Huawei Sans" panose="020C0503030203020204" pitchFamily="34" charset="0"/>
                <a:ea typeface="方正兰亭黑简体" panose="02000000000000000000" pitchFamily="2" charset="-122"/>
              </a:rPr>
              <a:t>status</a:t>
            </a:r>
            <a:endParaRPr lang="en-US" sz="1200" dirty="0">
              <a:solidFill>
                <a:srgbClr val="1D1D1A"/>
              </a:solidFill>
              <a:latin typeface="Huawei Sans" panose="020C0503030203020204" pitchFamily="34" charset="0"/>
              <a:ea typeface="方正兰亭黑简体" panose="02000000000000000000" pitchFamily="2" charset="-122"/>
            </a:endParaRPr>
          </a:p>
        </p:txBody>
      </p:sp>
      <p:sp>
        <p:nvSpPr>
          <p:cNvPr id="10" name="圆角矩形 9"/>
          <p:cNvSpPr/>
          <p:nvPr/>
        </p:nvSpPr>
        <p:spPr>
          <a:xfrm>
            <a:off x="10502146" y="4760568"/>
            <a:ext cx="1140143"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dirty="0" smtClean="0">
                <a:solidFill>
                  <a:srgbClr val="1D1D1A"/>
                </a:solidFill>
                <a:latin typeface="Huawei Sans" panose="020C0503030203020204" pitchFamily="34" charset="0"/>
                <a:ea typeface="方正兰亭黑简体" panose="02000000000000000000" pitchFamily="2" charset="-122"/>
              </a:rPr>
              <a:t>Log information</a:t>
            </a:r>
            <a:endParaRPr lang="en-US" sz="1200" dirty="0">
              <a:solidFill>
                <a:srgbClr val="1D1D1A"/>
              </a:solidFill>
              <a:latin typeface="Huawei Sans" panose="020C0503030203020204" pitchFamily="34" charset="0"/>
              <a:ea typeface="方正兰亭黑简体" panose="02000000000000000000" pitchFamily="2" charset="-122"/>
            </a:endParaRPr>
          </a:p>
        </p:txBody>
      </p:sp>
      <p:cxnSp>
        <p:nvCxnSpPr>
          <p:cNvPr id="11" name="直接连接符 10"/>
          <p:cNvCxnSpPr>
            <a:stCxn id="9" idx="2"/>
          </p:cNvCxnSpPr>
          <p:nvPr/>
        </p:nvCxnSpPr>
        <p:spPr bwMode="auto">
          <a:xfrm>
            <a:off x="5909194" y="3735604"/>
            <a:ext cx="0" cy="432061"/>
          </a:xfrm>
          <a:prstGeom prst="line">
            <a:avLst/>
          </a:prstGeom>
          <a:solidFill>
            <a:srgbClr val="F3FBFE"/>
          </a:solidFill>
          <a:ln w="12700" cap="flat" cmpd="sng" algn="ctr">
            <a:solidFill>
              <a:srgbClr val="1AABE2"/>
            </a:solidFill>
            <a:prstDash val="solid"/>
            <a:miter lim="800000"/>
          </a:ln>
          <a:effectLst/>
        </p:spPr>
      </p:cxnSp>
      <p:cxnSp>
        <p:nvCxnSpPr>
          <p:cNvPr id="12" name="直接连接符 11"/>
          <p:cNvCxnSpPr/>
          <p:nvPr/>
        </p:nvCxnSpPr>
        <p:spPr bwMode="auto">
          <a:xfrm flipV="1">
            <a:off x="1450835" y="4159859"/>
            <a:ext cx="9621380" cy="39030"/>
          </a:xfrm>
          <a:prstGeom prst="line">
            <a:avLst/>
          </a:prstGeom>
          <a:solidFill>
            <a:srgbClr val="F3FBFE"/>
          </a:solidFill>
          <a:ln w="12700" cap="flat" cmpd="sng" algn="ctr">
            <a:solidFill>
              <a:srgbClr val="1AABE2"/>
            </a:solidFill>
            <a:prstDash val="solid"/>
            <a:miter lim="800000"/>
          </a:ln>
          <a:effectLst/>
        </p:spPr>
      </p:cxnSp>
      <p:cxnSp>
        <p:nvCxnSpPr>
          <p:cNvPr id="13" name="直接箭头连接符 12"/>
          <p:cNvCxnSpPr>
            <a:endCxn id="4" idx="0"/>
          </p:cNvCxnSpPr>
          <p:nvPr/>
        </p:nvCxnSpPr>
        <p:spPr bwMode="auto">
          <a:xfrm>
            <a:off x="1450835" y="4198888"/>
            <a:ext cx="1" cy="578708"/>
          </a:xfrm>
          <a:prstGeom prst="straightConnector1">
            <a:avLst/>
          </a:prstGeom>
          <a:solidFill>
            <a:srgbClr val="F3FBFE"/>
          </a:solidFill>
          <a:ln w="12700" cap="flat" cmpd="sng" algn="ctr">
            <a:solidFill>
              <a:srgbClr val="1AABE2"/>
            </a:solidFill>
            <a:prstDash val="solid"/>
            <a:miter lim="800000"/>
          </a:ln>
          <a:effectLst/>
        </p:spPr>
      </p:cxnSp>
      <p:cxnSp>
        <p:nvCxnSpPr>
          <p:cNvPr id="14" name="直接箭头连接符 13"/>
          <p:cNvCxnSpPr>
            <a:endCxn id="5" idx="0"/>
          </p:cNvCxnSpPr>
          <p:nvPr/>
        </p:nvCxnSpPr>
        <p:spPr bwMode="auto">
          <a:xfrm>
            <a:off x="3543871" y="4183276"/>
            <a:ext cx="4854" cy="577293"/>
          </a:xfrm>
          <a:prstGeom prst="straightConnector1">
            <a:avLst/>
          </a:prstGeom>
          <a:solidFill>
            <a:srgbClr val="F3FBFE"/>
          </a:solidFill>
          <a:ln w="12700" cap="flat" cmpd="sng" algn="ctr">
            <a:solidFill>
              <a:srgbClr val="1AABE2"/>
            </a:solidFill>
            <a:prstDash val="solid"/>
            <a:miter lim="800000"/>
          </a:ln>
          <a:effectLst/>
        </p:spPr>
      </p:cxnSp>
      <p:cxnSp>
        <p:nvCxnSpPr>
          <p:cNvPr id="15" name="直接箭头连接符 14"/>
          <p:cNvCxnSpPr/>
          <p:nvPr/>
        </p:nvCxnSpPr>
        <p:spPr bwMode="auto">
          <a:xfrm>
            <a:off x="5465457" y="4179374"/>
            <a:ext cx="1" cy="588563"/>
          </a:xfrm>
          <a:prstGeom prst="straightConnector1">
            <a:avLst/>
          </a:prstGeom>
          <a:solidFill>
            <a:srgbClr val="F3FBFE"/>
          </a:solidFill>
          <a:ln w="12700" cap="flat" cmpd="sng" algn="ctr">
            <a:solidFill>
              <a:srgbClr val="1AABE2"/>
            </a:solidFill>
            <a:prstDash val="solid"/>
            <a:miter lim="800000"/>
          </a:ln>
          <a:effectLst/>
        </p:spPr>
      </p:cxnSp>
      <p:cxnSp>
        <p:nvCxnSpPr>
          <p:cNvPr id="16" name="直接箭头连接符 15"/>
          <p:cNvCxnSpPr>
            <a:endCxn id="7" idx="0"/>
          </p:cNvCxnSpPr>
          <p:nvPr/>
        </p:nvCxnSpPr>
        <p:spPr bwMode="auto">
          <a:xfrm>
            <a:off x="7382190" y="4167665"/>
            <a:ext cx="528" cy="584715"/>
          </a:xfrm>
          <a:prstGeom prst="straightConnector1">
            <a:avLst/>
          </a:prstGeom>
          <a:solidFill>
            <a:srgbClr val="F3FBFE"/>
          </a:solidFill>
          <a:ln w="12700" cap="flat" cmpd="sng" algn="ctr">
            <a:solidFill>
              <a:srgbClr val="1AABE2"/>
            </a:solidFill>
            <a:prstDash val="solid"/>
            <a:miter lim="800000"/>
          </a:ln>
          <a:effectLst/>
        </p:spPr>
      </p:cxnSp>
      <p:cxnSp>
        <p:nvCxnSpPr>
          <p:cNvPr id="17" name="直接箭头连接符 16"/>
          <p:cNvCxnSpPr>
            <a:endCxn id="8" idx="0"/>
          </p:cNvCxnSpPr>
          <p:nvPr/>
        </p:nvCxnSpPr>
        <p:spPr bwMode="auto">
          <a:xfrm>
            <a:off x="9362431" y="4159859"/>
            <a:ext cx="0" cy="600710"/>
          </a:xfrm>
          <a:prstGeom prst="straightConnector1">
            <a:avLst/>
          </a:prstGeom>
          <a:solidFill>
            <a:srgbClr val="F3FBFE"/>
          </a:solidFill>
          <a:ln w="12700" cap="flat" cmpd="sng" algn="ctr">
            <a:solidFill>
              <a:srgbClr val="1AABE2"/>
            </a:solidFill>
            <a:prstDash val="solid"/>
            <a:miter lim="800000"/>
          </a:ln>
          <a:effectLst/>
        </p:spPr>
      </p:cxnSp>
      <p:cxnSp>
        <p:nvCxnSpPr>
          <p:cNvPr id="18" name="直接箭头连接符 17"/>
          <p:cNvCxnSpPr>
            <a:endCxn id="10" idx="0"/>
          </p:cNvCxnSpPr>
          <p:nvPr/>
        </p:nvCxnSpPr>
        <p:spPr bwMode="auto">
          <a:xfrm>
            <a:off x="11072215" y="4167665"/>
            <a:ext cx="3" cy="592903"/>
          </a:xfrm>
          <a:prstGeom prst="straightConnector1">
            <a:avLst/>
          </a:prstGeom>
          <a:solidFill>
            <a:srgbClr val="F3FBFE"/>
          </a:solidFill>
          <a:ln w="12700" cap="flat" cmpd="sng" algn="ctr">
            <a:solidFill>
              <a:srgbClr val="1AABE2"/>
            </a:solidFill>
            <a:prstDash val="solid"/>
            <a:miter lim="800000"/>
          </a:ln>
          <a:effectLst/>
        </p:spPr>
      </p:cxnSp>
      <p:sp>
        <p:nvSpPr>
          <p:cNvPr id="19" name="圆角矩形 18"/>
          <p:cNvSpPr/>
          <p:nvPr/>
        </p:nvSpPr>
        <p:spPr>
          <a:xfrm>
            <a:off x="2074099" y="5388606"/>
            <a:ext cx="1140144"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Alarm information</a:t>
            </a:r>
          </a:p>
        </p:txBody>
      </p:sp>
      <p:sp>
        <p:nvSpPr>
          <p:cNvPr id="20" name="圆角矩形 19"/>
          <p:cNvSpPr/>
          <p:nvPr/>
        </p:nvSpPr>
        <p:spPr>
          <a:xfrm>
            <a:off x="3970606" y="5388606"/>
            <a:ext cx="1118699"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CPU status</a:t>
            </a:r>
          </a:p>
        </p:txBody>
      </p:sp>
      <p:sp>
        <p:nvSpPr>
          <p:cNvPr id="21" name="圆角矩形 20"/>
          <p:cNvSpPr/>
          <p:nvPr/>
        </p:nvSpPr>
        <p:spPr>
          <a:xfrm>
            <a:off x="5694280" y="5397193"/>
            <a:ext cx="1377673"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Memory usage</a:t>
            </a:r>
          </a:p>
        </p:txBody>
      </p:sp>
      <p:sp>
        <p:nvSpPr>
          <p:cNvPr id="22" name="圆角矩形 21"/>
          <p:cNvSpPr/>
          <p:nvPr/>
        </p:nvSpPr>
        <p:spPr>
          <a:xfrm>
            <a:off x="7469700" y="5397193"/>
            <a:ext cx="1990550"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Network service ports</a:t>
            </a:r>
          </a:p>
        </p:txBody>
      </p:sp>
      <p:cxnSp>
        <p:nvCxnSpPr>
          <p:cNvPr id="23" name="直接箭头连接符 22"/>
          <p:cNvCxnSpPr>
            <a:endCxn id="19" idx="0"/>
          </p:cNvCxnSpPr>
          <p:nvPr/>
        </p:nvCxnSpPr>
        <p:spPr bwMode="auto">
          <a:xfrm flipH="1">
            <a:off x="2644171" y="4198887"/>
            <a:ext cx="14054" cy="1189719"/>
          </a:xfrm>
          <a:prstGeom prst="straightConnector1">
            <a:avLst/>
          </a:prstGeom>
          <a:solidFill>
            <a:srgbClr val="F3FBFE"/>
          </a:solidFill>
          <a:ln w="12700" cap="flat" cmpd="sng" algn="ctr">
            <a:solidFill>
              <a:srgbClr val="1AABE2"/>
            </a:solidFill>
            <a:prstDash val="solid"/>
            <a:miter lim="800000"/>
          </a:ln>
          <a:effectLst/>
        </p:spPr>
      </p:cxnSp>
      <p:cxnSp>
        <p:nvCxnSpPr>
          <p:cNvPr id="24" name="直接箭头连接符 23"/>
          <p:cNvCxnSpPr/>
          <p:nvPr/>
        </p:nvCxnSpPr>
        <p:spPr bwMode="auto">
          <a:xfrm flipH="1">
            <a:off x="4501739" y="4192090"/>
            <a:ext cx="14053" cy="1189719"/>
          </a:xfrm>
          <a:prstGeom prst="straightConnector1">
            <a:avLst/>
          </a:prstGeom>
          <a:solidFill>
            <a:srgbClr val="F3FBFE"/>
          </a:solidFill>
          <a:ln w="12700" cap="flat" cmpd="sng" algn="ctr">
            <a:solidFill>
              <a:srgbClr val="1AABE2"/>
            </a:solidFill>
            <a:prstDash val="solid"/>
            <a:miter lim="800000"/>
          </a:ln>
          <a:effectLst/>
        </p:spPr>
      </p:cxnSp>
      <p:cxnSp>
        <p:nvCxnSpPr>
          <p:cNvPr id="25" name="直接箭头连接符 24"/>
          <p:cNvCxnSpPr/>
          <p:nvPr/>
        </p:nvCxnSpPr>
        <p:spPr bwMode="auto">
          <a:xfrm flipH="1">
            <a:off x="6383116" y="4186270"/>
            <a:ext cx="14053" cy="1189719"/>
          </a:xfrm>
          <a:prstGeom prst="straightConnector1">
            <a:avLst/>
          </a:prstGeom>
          <a:solidFill>
            <a:srgbClr val="F3FBFE"/>
          </a:solidFill>
          <a:ln w="12700" cap="flat" cmpd="sng" algn="ctr">
            <a:solidFill>
              <a:srgbClr val="1AABE2"/>
            </a:solidFill>
            <a:prstDash val="solid"/>
            <a:miter lim="800000"/>
          </a:ln>
          <a:effectLst/>
        </p:spPr>
      </p:cxnSp>
      <p:cxnSp>
        <p:nvCxnSpPr>
          <p:cNvPr id="26" name="直接箭头连接符 25"/>
          <p:cNvCxnSpPr/>
          <p:nvPr/>
        </p:nvCxnSpPr>
        <p:spPr bwMode="auto">
          <a:xfrm flipH="1">
            <a:off x="8385114" y="4188996"/>
            <a:ext cx="14053" cy="1189719"/>
          </a:xfrm>
          <a:prstGeom prst="straightConnector1">
            <a:avLst/>
          </a:prstGeom>
          <a:solidFill>
            <a:srgbClr val="F3FBFE"/>
          </a:solidFill>
          <a:ln w="12700" cap="flat" cmpd="sng" algn="ctr">
            <a:solidFill>
              <a:srgbClr val="1AABE2"/>
            </a:solidFill>
            <a:prstDash val="solid"/>
            <a:miter lim="800000"/>
          </a:ln>
          <a:effectLst/>
        </p:spPr>
      </p:cxnSp>
      <p:sp>
        <p:nvSpPr>
          <p:cNvPr id="27" name="圆角矩形 26"/>
          <p:cNvSpPr/>
          <p:nvPr/>
        </p:nvSpPr>
        <p:spPr>
          <a:xfrm>
            <a:off x="9651403" y="5407852"/>
            <a:ext cx="1327729" cy="408623"/>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rPr>
              <a:t>...</a:t>
            </a:r>
          </a:p>
        </p:txBody>
      </p:sp>
      <p:cxnSp>
        <p:nvCxnSpPr>
          <p:cNvPr id="28" name="直接箭头连接符 27"/>
          <p:cNvCxnSpPr/>
          <p:nvPr/>
        </p:nvCxnSpPr>
        <p:spPr bwMode="auto">
          <a:xfrm flipH="1">
            <a:off x="10320780" y="4188996"/>
            <a:ext cx="14053" cy="1189719"/>
          </a:xfrm>
          <a:prstGeom prst="straightConnector1">
            <a:avLst/>
          </a:prstGeom>
          <a:solidFill>
            <a:srgbClr val="F3FBFE"/>
          </a:solidFill>
          <a:ln w="12700" cap="flat" cmpd="sng" algn="ctr">
            <a:solidFill>
              <a:srgbClr val="1AABE2"/>
            </a:solidFill>
            <a:prstDash val="solid"/>
            <a:miter lim="800000"/>
          </a:ln>
          <a:effectLst/>
        </p:spPr>
      </p:cxnSp>
    </p:spTree>
    <p:extLst>
      <p:ext uri="{BB962C8B-B14F-4D97-AF65-F5344CB8AC3E}">
        <p14:creationId xmlns:p14="http://schemas.microsoft.com/office/powerpoint/2010/main" val="13529793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799" y="410400"/>
            <a:ext cx="10327569" cy="640800"/>
          </a:xfrm>
        </p:spPr>
        <p:txBody>
          <a:bodyPr wrap="square">
            <a:noAutofit/>
          </a:bodyPr>
          <a:lstStyle/>
          <a:p>
            <a:r>
              <a:rPr lang="en-US" spc="-10" dirty="0">
                <a:latin typeface="Huawei Sans" panose="020C0503030203020204" pitchFamily="34" charset="0"/>
              </a:rPr>
              <a:t>Checklist — Device Running Status Check (</a:t>
            </a:r>
            <a:r>
              <a:rPr lang="en-US" spc="-10" dirty="0" smtClean="0">
                <a:latin typeface="Huawei Sans" panose="020C0503030203020204" pitchFamily="34" charset="0"/>
              </a:rPr>
              <a:t>2)</a:t>
            </a:r>
            <a:endParaRPr lang="en-US" spc="-1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1780779223"/>
              </p:ext>
            </p:extLst>
          </p:nvPr>
        </p:nvGraphicFramePr>
        <p:xfrm>
          <a:off x="446088" y="1237460"/>
          <a:ext cx="11299825" cy="5135158"/>
        </p:xfrm>
        <a:graphic>
          <a:graphicData uri="http://schemas.openxmlformats.org/drawingml/2006/table">
            <a:tbl>
              <a:tblPr>
                <a:tableStyleId>{72833802-FEF1-4C79-8D5D-14CF1EAF98D9}</a:tableStyleId>
              </a:tblPr>
              <a:tblGrid>
                <a:gridCol w="1567350"/>
                <a:gridCol w="2901462"/>
                <a:gridCol w="6831013"/>
              </a:tblGrid>
              <a:tr h="288838">
                <a:tc>
                  <a:txBody>
                    <a:bodyPr/>
                    <a:lstStyle/>
                    <a:p>
                      <a:pPr algn="ctr" rtl="0" fontAlgn="ctr"/>
                      <a:r>
                        <a:rPr lang="en-US" sz="1400" b="1" u="none" strike="noStrike" dirty="0">
                          <a:solidFill>
                            <a:schemeClr val="bg1"/>
                          </a:solidFill>
                          <a:latin typeface="Huawei Sans" panose="020C0503030203020204" pitchFamily="34" charset="0"/>
                        </a:rPr>
                        <a:t>Check Item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rtl="0" fontAlgn="ctr"/>
                      <a:r>
                        <a:rPr lang="en-US" sz="1400" b="1" u="none" strike="noStrike">
                          <a:solidFill>
                            <a:schemeClr val="bg1"/>
                          </a:solidFill>
                          <a:latin typeface="Huawei Sans" panose="020C0503030203020204" pitchFamily="34" charset="0"/>
                        </a:rPr>
                        <a:t>Check Method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rtl="0" fontAlgn="ctr"/>
                      <a:r>
                        <a:rPr lang="en-US" sz="1400" b="1" u="none" strike="noStrike">
                          <a:solidFill>
                            <a:schemeClr val="bg1"/>
                          </a:solidFill>
                          <a:latin typeface="Huawei Sans" panose="020C0503030203020204" pitchFamily="34" charset="0"/>
                        </a:rPr>
                        <a:t>Evaluation Criteria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558914">
                <a:tc>
                  <a:txBody>
                    <a:bodyPr/>
                    <a:lstStyle/>
                    <a:p>
                      <a:pPr marL="108000" lvl="0" algn="l" rtl="0" fontAlgn="ctr"/>
                      <a:r>
                        <a:rPr lang="en-US" sz="1200" u="none" strike="noStrike" dirty="0">
                          <a:latin typeface="Huawei Sans" panose="020C0503030203020204" pitchFamily="34" charset="0"/>
                        </a:rPr>
                        <a:t>Board running status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device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Check whether the in-position status and </a:t>
                      </a:r>
                      <a:r>
                        <a:rPr lang="en-US" sz="1200" u="none" strike="noStrike" dirty="0" smtClean="0">
                          <a:latin typeface="Huawei Sans" panose="020C0503030203020204" pitchFamily="34" charset="0"/>
                        </a:rPr>
                        <a:t>working status </a:t>
                      </a:r>
                      <a:r>
                        <a:rPr lang="en-US" sz="1200" u="none" strike="noStrike" dirty="0">
                          <a:latin typeface="Huawei Sans" panose="020C0503030203020204" pitchFamily="34" charset="0"/>
                        </a:rPr>
                        <a:t>of a board are normal.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The </a:t>
                      </a:r>
                      <a:r>
                        <a:rPr lang="en-US" sz="1200" b="1" u="none" strike="noStrike" dirty="0" smtClean="0">
                          <a:latin typeface="Huawei Sans" panose="020C0503030203020204" pitchFamily="34" charset="0"/>
                        </a:rPr>
                        <a:t>Online</a:t>
                      </a:r>
                      <a:r>
                        <a:rPr lang="en-US" sz="1200" u="none" strike="noStrike" dirty="0" smtClean="0">
                          <a:latin typeface="Huawei Sans" panose="020C0503030203020204" pitchFamily="34" charset="0"/>
                        </a:rPr>
                        <a:t> value is </a:t>
                      </a:r>
                      <a:r>
                        <a:rPr lang="en-US" sz="1200" b="1" u="none" strike="noStrike" dirty="0">
                          <a:latin typeface="Huawei Sans" panose="020C0503030203020204" pitchFamily="34" charset="0"/>
                        </a:rPr>
                        <a:t>Present</a:t>
                      </a:r>
                      <a:r>
                        <a:rPr lang="en-US" sz="1200" u="none" strike="noStrike" dirty="0">
                          <a:latin typeface="Huawei Sans" panose="020C0503030203020204" pitchFamily="34" charset="0"/>
                        </a:rPr>
                        <a:t>. The </a:t>
                      </a:r>
                      <a:r>
                        <a:rPr lang="en-US" sz="1200" b="1" u="none" strike="noStrike" dirty="0" smtClean="0">
                          <a:latin typeface="Huawei Sans" panose="020C0503030203020204" pitchFamily="34" charset="0"/>
                        </a:rPr>
                        <a:t>Power</a:t>
                      </a:r>
                      <a:r>
                        <a:rPr lang="en-US" sz="1200" u="none" strike="noStrike" dirty="0" smtClean="0">
                          <a:latin typeface="Huawei Sans" panose="020C0503030203020204" pitchFamily="34" charset="0"/>
                        </a:rPr>
                        <a:t> value is </a:t>
                      </a:r>
                      <a:r>
                        <a:rPr lang="en-US" sz="1200" b="1" u="none" strike="noStrike" dirty="0" err="1">
                          <a:latin typeface="Huawei Sans" panose="020C0503030203020204" pitchFamily="34" charset="0"/>
                        </a:rPr>
                        <a:t>PowerOn</a:t>
                      </a:r>
                      <a:r>
                        <a:rPr lang="en-US" sz="1200" u="none" strike="noStrike" dirty="0">
                          <a:latin typeface="Huawei Sans" panose="020C0503030203020204" pitchFamily="34" charset="0"/>
                        </a:rPr>
                        <a:t>. The </a:t>
                      </a:r>
                      <a:r>
                        <a:rPr lang="en-US" sz="1200" b="1" u="none" strike="noStrike" dirty="0" smtClean="0">
                          <a:latin typeface="Huawei Sans" panose="020C0503030203020204" pitchFamily="34" charset="0"/>
                        </a:rPr>
                        <a:t>Register</a:t>
                      </a:r>
                      <a:r>
                        <a:rPr lang="en-US" sz="1200" u="none" strike="noStrike" dirty="0" smtClean="0">
                          <a:latin typeface="Huawei Sans" panose="020C0503030203020204" pitchFamily="34" charset="0"/>
                        </a:rPr>
                        <a:t> </a:t>
                      </a:r>
                      <a:r>
                        <a:rPr lang="en-US" altLang="zh-CN" sz="1200" u="none" strike="noStrike" dirty="0" smtClean="0">
                          <a:latin typeface="Huawei Sans" panose="020C0503030203020204" pitchFamily="34" charset="0"/>
                        </a:rPr>
                        <a:t>value is </a:t>
                      </a:r>
                      <a:r>
                        <a:rPr lang="en-US" sz="1200" b="1" u="none" strike="noStrike" dirty="0" smtClean="0">
                          <a:latin typeface="Huawei Sans" panose="020C0503030203020204" pitchFamily="34" charset="0"/>
                        </a:rPr>
                        <a:t>Registered</a:t>
                      </a:r>
                      <a:r>
                        <a:rPr lang="en-US" sz="1200" u="none" strike="noStrike" dirty="0">
                          <a:latin typeface="Huawei Sans" panose="020C0503030203020204" pitchFamily="34" charset="0"/>
                        </a:rPr>
                        <a:t>. The value of </a:t>
                      </a:r>
                      <a:r>
                        <a:rPr lang="en-US" sz="1200" b="1" u="none" strike="noStrike" dirty="0">
                          <a:latin typeface="Huawei Sans" panose="020C0503030203020204" pitchFamily="34" charset="0"/>
                        </a:rPr>
                        <a:t>Alarm</a:t>
                      </a:r>
                      <a:r>
                        <a:rPr lang="en-US" sz="1200" u="none" strike="noStrike" dirty="0">
                          <a:latin typeface="Huawei Sans" panose="020C0503030203020204" pitchFamily="34" charset="0"/>
                        </a:rPr>
                        <a:t> is </a:t>
                      </a:r>
                      <a:r>
                        <a:rPr lang="en-US" sz="1200" b="1" u="none" strike="noStrike" dirty="0">
                          <a:latin typeface="Huawei Sans" panose="020C0503030203020204" pitchFamily="34" charset="0"/>
                        </a:rPr>
                        <a:t>Normal</a:t>
                      </a:r>
                      <a:r>
                        <a:rPr lang="en-US" sz="1200" u="none" strike="noStrike" dirty="0">
                          <a:latin typeface="Huawei Sans" panose="020C0503030203020204" pitchFamily="34" charset="0"/>
                        </a:rPr>
                        <a:t>.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84707">
                <a:tc>
                  <a:txBody>
                    <a:bodyPr/>
                    <a:lstStyle/>
                    <a:p>
                      <a:pPr marL="108000" lvl="0" algn="l" rtl="0" fontAlgn="ctr"/>
                      <a:r>
                        <a:rPr lang="en-US" sz="1200" u="none" strike="noStrike" dirty="0">
                          <a:latin typeface="Huawei Sans" panose="020C0503030203020204" pitchFamily="34" charset="0"/>
                        </a:rPr>
                        <a:t>Device reset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a:t>
                      </a:r>
                      <a:r>
                        <a:rPr lang="en-US" sz="1200" u="none" strike="noStrike" dirty="0" smtClean="0">
                          <a:latin typeface="Huawei Sans" panose="020C0503030203020204" pitchFamily="34" charset="0"/>
                        </a:rPr>
                        <a:t>reset-reason</a:t>
                      </a:r>
                    </a:p>
                    <a:p>
                      <a:pPr marL="108000" lvl="0" algn="l" fontAlgn="ctr"/>
                      <a:r>
                        <a:rPr lang="en-US" sz="1200" u="none" strike="noStrike" dirty="0" smtClean="0">
                          <a:latin typeface="Huawei Sans" panose="020C0503030203020204" pitchFamily="34" charset="0"/>
                        </a:rPr>
                        <a:t>display </a:t>
                      </a:r>
                      <a:r>
                        <a:rPr lang="en-US" sz="1200" u="none" strike="noStrike" dirty="0">
                          <a:latin typeface="Huawei Sans" panose="020C0503030203020204" pitchFamily="34" charset="0"/>
                        </a:rPr>
                        <a:t>reboot-info</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a:latin typeface="Huawei Sans" panose="020C0503030203020204" pitchFamily="34" charset="0"/>
                        </a:rPr>
                        <a:t>Check the reset information (including the reset time and cause) to ensure that no abnormal reset occurs.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84707">
                <a:tc>
                  <a:txBody>
                    <a:bodyPr/>
                    <a:lstStyle/>
                    <a:p>
                      <a:pPr marL="108000" lvl="0" algn="l" rtl="0" fontAlgn="ctr"/>
                      <a:r>
                        <a:rPr lang="en-US" sz="1200" u="none" strike="noStrike">
                          <a:latin typeface="Huawei Sans" panose="020C0503030203020204" pitchFamily="34" charset="0"/>
                        </a:rPr>
                        <a:t>Device temperature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temperature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display environment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a:latin typeface="Huawei Sans" panose="020C0503030203020204" pitchFamily="34" charset="0"/>
                        </a:rPr>
                        <a:t>The current temperature of each module must be between the upper and lower thresholds.</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10500">
                <a:tc>
                  <a:txBody>
                    <a:bodyPr/>
                    <a:lstStyle/>
                    <a:p>
                      <a:pPr marL="108000" lvl="0" algn="l" rtl="0" fontAlgn="ctr"/>
                      <a:r>
                        <a:rPr lang="en-US" sz="1200" u="none" strike="noStrike">
                          <a:latin typeface="Huawei Sans" panose="020C0503030203020204" pitchFamily="34" charset="0"/>
                        </a:rPr>
                        <a:t>Fan status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fan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If the </a:t>
                      </a:r>
                      <a:r>
                        <a:rPr lang="en-US" sz="1200" b="1" u="none" strike="noStrike" dirty="0" smtClean="0">
                          <a:latin typeface="Huawei Sans" panose="020C0503030203020204" pitchFamily="34" charset="0"/>
                        </a:rPr>
                        <a:t>Present</a:t>
                      </a:r>
                      <a:r>
                        <a:rPr lang="en-US" sz="1200" u="none" strike="noStrike" dirty="0" smtClean="0">
                          <a:latin typeface="Huawei Sans" panose="020C0503030203020204" pitchFamily="34" charset="0"/>
                        </a:rPr>
                        <a:t> </a:t>
                      </a:r>
                      <a:r>
                        <a:rPr lang="en-US" altLang="zh-CN" sz="1200" u="none" strike="noStrike" dirty="0" smtClean="0">
                          <a:latin typeface="Huawei Sans" panose="020C0503030203020204" pitchFamily="34" charset="0"/>
                        </a:rPr>
                        <a:t>value is </a:t>
                      </a:r>
                      <a:r>
                        <a:rPr lang="en-US" sz="1200" b="1" u="none" strike="noStrike" dirty="0" smtClean="0">
                          <a:latin typeface="Huawei Sans" panose="020C0503030203020204" pitchFamily="34" charset="0"/>
                        </a:rPr>
                        <a:t>YES</a:t>
                      </a:r>
                      <a:r>
                        <a:rPr lang="en-US" sz="1200" u="none" strike="noStrike" dirty="0">
                          <a:latin typeface="Huawei Sans" panose="020C0503030203020204" pitchFamily="34" charset="0"/>
                        </a:rPr>
                        <a:t>, the status is normal.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10500">
                <a:tc>
                  <a:txBody>
                    <a:bodyPr/>
                    <a:lstStyle/>
                    <a:p>
                      <a:pPr marL="108000" lvl="0" algn="l" rtl="0" fontAlgn="ctr"/>
                      <a:r>
                        <a:rPr lang="en-US" sz="1200" u="none" strike="noStrike">
                          <a:latin typeface="Huawei Sans" panose="020C0503030203020204" pitchFamily="34" charset="0"/>
                        </a:rPr>
                        <a:t>Power supply status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power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If the </a:t>
                      </a:r>
                      <a:r>
                        <a:rPr lang="en-US" sz="1200" b="1" u="none" strike="noStrike" dirty="0" smtClean="0">
                          <a:latin typeface="Huawei Sans" panose="020C0503030203020204" pitchFamily="34" charset="0"/>
                        </a:rPr>
                        <a:t>State</a:t>
                      </a:r>
                      <a:r>
                        <a:rPr lang="en-US" sz="1200" u="none" strike="noStrike" dirty="0" smtClean="0">
                          <a:latin typeface="Huawei Sans" panose="020C0503030203020204" pitchFamily="34" charset="0"/>
                        </a:rPr>
                        <a:t> </a:t>
                      </a:r>
                      <a:r>
                        <a:rPr lang="en-US" altLang="zh-CN" sz="1200" u="none" strike="noStrike" dirty="0" smtClean="0">
                          <a:latin typeface="Huawei Sans" panose="020C0503030203020204" pitchFamily="34" charset="0"/>
                        </a:rPr>
                        <a:t>value is </a:t>
                      </a:r>
                      <a:r>
                        <a:rPr lang="en-US" sz="1200" b="1" u="none" strike="noStrike" dirty="0" smtClean="0">
                          <a:latin typeface="Huawei Sans" panose="020C0503030203020204" pitchFamily="34" charset="0"/>
                        </a:rPr>
                        <a:t>Supply</a:t>
                      </a:r>
                      <a:r>
                        <a:rPr lang="en-US" sz="1200" u="none" strike="noStrike" dirty="0">
                          <a:latin typeface="Huawei Sans" panose="020C0503030203020204" pitchFamily="34" charset="0"/>
                        </a:rPr>
                        <a:t>, the power supply is normal.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84707">
                <a:tc>
                  <a:txBody>
                    <a:bodyPr/>
                    <a:lstStyle/>
                    <a:p>
                      <a:pPr marL="108000" lvl="0" algn="l" rtl="0" fontAlgn="ctr"/>
                      <a:r>
                        <a:rPr lang="en-US" sz="1200" u="none" strike="noStrike" dirty="0">
                          <a:latin typeface="Huawei Sans" panose="020C0503030203020204" pitchFamily="34" charset="0"/>
                        </a:rPr>
                        <a:t>FTP network service port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ftp-server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The FTP network service ports that are not used must be disabled.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84707">
                <a:tc>
                  <a:txBody>
                    <a:bodyPr/>
                    <a:lstStyle/>
                    <a:p>
                      <a:pPr marL="108000" lvl="0" algn="l" rtl="0" fontAlgn="ctr"/>
                      <a:r>
                        <a:rPr lang="en-US" sz="1200" u="none" strike="noStrike" dirty="0">
                          <a:latin typeface="Huawei Sans" panose="020C0503030203020204" pitchFamily="34" charset="0"/>
                        </a:rPr>
                        <a:t>Alarm information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alarm all</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No alarm is generated. If an alarm is generated, record the alarm. If a major or critical alarm is generated, analyze and handle the alarm immediately.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61374">
                <a:tc>
                  <a:txBody>
                    <a:bodyPr/>
                    <a:lstStyle/>
                    <a:p>
                      <a:pPr marL="108000" lvl="0" algn="l" rtl="0" fontAlgn="ctr"/>
                      <a:r>
                        <a:rPr lang="en-US" sz="1200" u="none" strike="noStrike">
                          <a:latin typeface="Huawei Sans" panose="020C0503030203020204" pitchFamily="34" charset="0"/>
                        </a:rPr>
                        <a:t>CPU status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u="none" strike="noStrike" dirty="0">
                          <a:latin typeface="Huawei Sans" panose="020C0503030203020204" pitchFamily="34" charset="0"/>
                        </a:rPr>
                        <a:t>display </a:t>
                      </a:r>
                      <a:r>
                        <a:rPr lang="en-US" sz="1200" u="none" strike="noStrike" dirty="0" err="1">
                          <a:latin typeface="Huawei Sans" panose="020C0503030203020204" pitchFamily="34" charset="0"/>
                        </a:rPr>
                        <a:t>cpu</a:t>
                      </a:r>
                      <a:r>
                        <a:rPr lang="en-US" sz="1200" u="none" strike="noStrike" dirty="0">
                          <a:latin typeface="Huawei Sans" panose="020C0503030203020204" pitchFamily="34" charset="0"/>
                        </a:rPr>
                        <a:t>-usage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The CPU usage of each module is normal. Pay special attention to CPU usage that exceeds 80%.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84707">
                <a:tc>
                  <a:txBody>
                    <a:bodyPr/>
                    <a:lstStyle/>
                    <a:p>
                      <a:pPr marL="108000" lvl="0" algn="l" rtl="0" fontAlgn="ctr"/>
                      <a:r>
                        <a:rPr lang="en-US" sz="1200" u="none" strike="noStrike" dirty="0">
                          <a:latin typeface="Huawei Sans" panose="020C0503030203020204" pitchFamily="34" charset="0"/>
                        </a:rPr>
                        <a:t>Memory usage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u="none" strike="noStrike">
                          <a:latin typeface="Huawei Sans" panose="020C0503030203020204" pitchFamily="34" charset="0"/>
                        </a:rPr>
                        <a:t>display memory-usage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Memory usage must be normal. Pay special attention to the </a:t>
                      </a:r>
                      <a:r>
                        <a:rPr lang="en-US" sz="1200" b="1" u="none" strike="noStrike" dirty="0" smtClean="0">
                          <a:latin typeface="Huawei Sans" panose="020C0503030203020204" pitchFamily="34" charset="0"/>
                        </a:rPr>
                        <a:t>Memory </a:t>
                      </a:r>
                      <a:r>
                        <a:rPr lang="en-US" sz="1200" b="1" u="none" strike="noStrike" dirty="0">
                          <a:latin typeface="Huawei Sans" panose="020C0503030203020204" pitchFamily="34" charset="0"/>
                        </a:rPr>
                        <a:t>Using Percentage</a:t>
                      </a:r>
                      <a:r>
                        <a:rPr lang="en-US" sz="1200" u="none" strike="noStrike" dirty="0">
                          <a:latin typeface="Huawei Sans" panose="020C0503030203020204" pitchFamily="34" charset="0"/>
                        </a:rPr>
                        <a:t> </a:t>
                      </a:r>
                      <a:r>
                        <a:rPr lang="en-US" altLang="zh-CN" sz="1200" u="none" strike="noStrike" dirty="0" smtClean="0">
                          <a:latin typeface="Huawei Sans" panose="020C0503030203020204" pitchFamily="34" charset="0"/>
                        </a:rPr>
                        <a:t>value</a:t>
                      </a:r>
                      <a:r>
                        <a:rPr lang="en-US" altLang="zh-CN" sz="1200" u="none" strike="noStrike" baseline="0" dirty="0" smtClean="0">
                          <a:latin typeface="Huawei Sans" panose="020C0503030203020204" pitchFamily="34" charset="0"/>
                        </a:rPr>
                        <a:t> </a:t>
                      </a:r>
                      <a:r>
                        <a:rPr lang="en-US" sz="1200" u="none" strike="noStrike" dirty="0" smtClean="0">
                          <a:latin typeface="Huawei Sans" panose="020C0503030203020204" pitchFamily="34" charset="0"/>
                        </a:rPr>
                        <a:t>that </a:t>
                      </a:r>
                      <a:r>
                        <a:rPr lang="en-US" sz="1200" u="none" strike="noStrike" dirty="0">
                          <a:latin typeface="Huawei Sans" panose="020C0503030203020204" pitchFamily="34" charset="0"/>
                        </a:rPr>
                        <a:t>exceeds 60%.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84707">
                <a:tc>
                  <a:txBody>
                    <a:bodyPr/>
                    <a:lstStyle/>
                    <a:p>
                      <a:pPr marL="108000" lvl="0" algn="l" rtl="0" fontAlgn="ctr"/>
                      <a:r>
                        <a:rPr lang="en-US" sz="1200" u="none" strike="noStrike">
                          <a:latin typeface="Huawei Sans" panose="020C0503030203020204" pitchFamily="34" charset="0"/>
                        </a:rPr>
                        <a:t>Log information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display </a:t>
                      </a:r>
                      <a:r>
                        <a:rPr lang="en-US" sz="1200" u="none" strike="noStrike" dirty="0" err="1">
                          <a:latin typeface="Huawei Sans" panose="020C0503030203020204" pitchFamily="34" charset="0"/>
                        </a:rPr>
                        <a:t>logbuffer</a:t>
                      </a:r>
                      <a:r>
                        <a:rPr lang="en-US" sz="1200" u="none" strike="noStrike" dirty="0">
                          <a:latin typeface="Huawei Sans" panose="020C0503030203020204" pitchFamily="34" charset="0"/>
                        </a:rPr>
                        <a:t>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display </a:t>
                      </a:r>
                      <a:r>
                        <a:rPr lang="en-US" sz="1200" u="none" strike="noStrike" dirty="0" err="1">
                          <a:latin typeface="Huawei Sans" panose="020C0503030203020204" pitchFamily="34" charset="0"/>
                        </a:rPr>
                        <a:t>trapbuffer</a:t>
                      </a:r>
                      <a:r>
                        <a:rPr lang="en-US" sz="1200" u="none" strike="noStrike" dirty="0">
                          <a:latin typeface="Huawei Sans" panose="020C0503030203020204" pitchFamily="34" charset="0"/>
                        </a:rPr>
                        <a:t>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No exception information exists.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733120">
                <a:tc>
                  <a:txBody>
                    <a:bodyPr/>
                    <a:lstStyle/>
                    <a:p>
                      <a:pPr marL="108000" lvl="0" algn="l" rtl="0" fontAlgn="ctr"/>
                      <a:r>
                        <a:rPr lang="en-US" sz="1200" u="none" strike="noStrike" dirty="0" smtClean="0">
                          <a:latin typeface="Huawei Sans" panose="020C0503030203020204" pitchFamily="34" charset="0"/>
                        </a:rPr>
                        <a:t>Master/Slave</a:t>
                      </a:r>
                      <a:r>
                        <a:rPr lang="en-US" sz="1200" u="none" strike="noStrike" baseline="0" dirty="0" smtClean="0">
                          <a:latin typeface="Huawei Sans" panose="020C0503030203020204" pitchFamily="34" charset="0"/>
                        </a:rPr>
                        <a:t> status of</a:t>
                      </a:r>
                      <a:r>
                        <a:rPr lang="en-US" sz="1200" u="none" strike="noStrike" dirty="0" smtClean="0">
                          <a:latin typeface="Huawei Sans" panose="020C0503030203020204" pitchFamily="34" charset="0"/>
                        </a:rPr>
                        <a:t> </a:t>
                      </a:r>
                      <a:r>
                        <a:rPr lang="en-US" sz="1200" u="none" strike="noStrike" dirty="0">
                          <a:latin typeface="Huawei Sans" panose="020C0503030203020204" pitchFamily="34" charset="0"/>
                        </a:rPr>
                        <a:t>main control boards </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u="none" strike="noStrike">
                          <a:latin typeface="Huawei Sans" panose="020C0503030203020204" pitchFamily="34" charset="0"/>
                        </a:rPr>
                        <a:t>display switchover state</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u="none" strike="noStrike" dirty="0">
                          <a:latin typeface="Huawei Sans" panose="020C0503030203020204" pitchFamily="34" charset="0"/>
                        </a:rPr>
                        <a:t>If both the master and slave main control boards are equipped, the status information about both the boards must be </a:t>
                      </a:r>
                      <a:r>
                        <a:rPr lang="en-US" sz="1200" u="none" strike="noStrike" dirty="0" smtClean="0">
                          <a:latin typeface="Huawei Sans" panose="020C0503030203020204" pitchFamily="34" charset="0"/>
                        </a:rPr>
                        <a:t>correct. </a:t>
                      </a:r>
                      <a:r>
                        <a:rPr lang="en-US" sz="1200" u="none" strike="noStrike" dirty="0">
                          <a:latin typeface="Huawei Sans" panose="020C0503030203020204" pitchFamily="34" charset="0"/>
                        </a:rPr>
                        <a:t>After a master/slave main control board switchover is complete and the device is working properly</a:t>
                      </a:r>
                      <a:r>
                        <a:rPr lang="en-US" sz="1200" u="none" strike="noStrike" dirty="0" smtClean="0">
                          <a:latin typeface="Huawei Sans" panose="020C0503030203020204" pitchFamily="34" charset="0"/>
                        </a:rPr>
                        <a:t>, this</a:t>
                      </a:r>
                      <a:r>
                        <a:rPr lang="en-US" sz="1200" u="none" strike="noStrike" baseline="0" dirty="0" smtClean="0">
                          <a:latin typeface="Huawei Sans" panose="020C0503030203020204" pitchFamily="34" charset="0"/>
                        </a:rPr>
                        <a:t> command is expected to display</a:t>
                      </a:r>
                      <a:r>
                        <a:rPr lang="en-US" sz="1200" u="none" strike="noStrike" dirty="0" smtClean="0">
                          <a:latin typeface="Huawei Sans" panose="020C0503030203020204" pitchFamily="34" charset="0"/>
                        </a:rPr>
                        <a:t> </a:t>
                      </a:r>
                      <a:r>
                        <a:rPr lang="en-US" altLang="zh-CN" sz="1200" b="1" u="none" strike="noStrike" dirty="0" err="1" smtClean="0">
                          <a:latin typeface="Huawei Sans" panose="020C0503030203020204" pitchFamily="34" charset="0"/>
                        </a:rPr>
                        <a:t>realtime</a:t>
                      </a:r>
                      <a:r>
                        <a:rPr lang="en-US" altLang="zh-CN" sz="1200" b="1" u="none" strike="noStrike" dirty="0" smtClean="0">
                          <a:latin typeface="Huawei Sans" panose="020C0503030203020204" pitchFamily="34" charset="0"/>
                        </a:rPr>
                        <a:t> or routine backup</a:t>
                      </a:r>
                      <a:r>
                        <a:rPr lang="en-US" altLang="zh-CN" sz="1200" u="none" strike="noStrike" baseline="0" dirty="0" smtClean="0">
                          <a:latin typeface="Huawei Sans" panose="020C0503030203020204" pitchFamily="34" charset="0"/>
                        </a:rPr>
                        <a:t> for the </a:t>
                      </a:r>
                      <a:r>
                        <a:rPr lang="en-US" sz="1200" u="none" strike="noStrike" dirty="0" smtClean="0">
                          <a:latin typeface="Huawei Sans" panose="020C0503030203020204" pitchFamily="34" charset="0"/>
                        </a:rPr>
                        <a:t>master main control board. </a:t>
                      </a:r>
                      <a:endParaRPr lang="en-US" sz="1200" u="none" strike="noStrike" dirty="0">
                        <a:latin typeface="Huawei Sans" panose="020C0503030203020204" pitchFamily="34" charset="0"/>
                      </a:endParaRP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10500">
                <a:tc>
                  <a:txBody>
                    <a:bodyPr/>
                    <a:lstStyle/>
                    <a:p>
                      <a:pPr marL="108000" lvl="0"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fontAlgn="ctr"/>
                      <a:r>
                        <a:rPr lang="en-US" sz="1200" b="0" i="0" u="none" strike="noStrike">
                          <a:latin typeface="Huawei Sans" panose="020C0503030203020204" pitchFamily="34" charset="0"/>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08000" lvl="0"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marL="19050" marR="19050" marT="19050" marB="1905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353838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wrap="square">
            <a:noAutofit/>
          </a:bodyPr>
          <a:lstStyle/>
          <a:p>
            <a:pPr algn="l"/>
            <a:r>
              <a:rPr lang="en-US" sz="1400" dirty="0">
                <a:latin typeface="Huawei Sans" panose="020C0503030203020204" pitchFamily="34" charset="0"/>
              </a:rPr>
              <a:t>Network devices exchange data packets through interfaces. </a:t>
            </a:r>
            <a:r>
              <a:rPr lang="en-US" sz="1400" dirty="0" smtClean="0"/>
              <a:t>I</a:t>
            </a:r>
            <a:r>
              <a:rPr lang="en-US" sz="1400" dirty="0" smtClean="0">
                <a:latin typeface="Huawei Sans" panose="020C0503030203020204" pitchFamily="34" charset="0"/>
              </a:rPr>
              <a:t>nterface </a:t>
            </a:r>
            <a:r>
              <a:rPr lang="en-US" sz="1400" dirty="0">
                <a:latin typeface="Huawei Sans" panose="020C0503030203020204" pitchFamily="34" charset="0"/>
              </a:rPr>
              <a:t>information is very important. Abnormal interface status adversely affects network functions.</a:t>
            </a:r>
          </a:p>
          <a:p>
            <a:pPr algn="l"/>
            <a:r>
              <a:rPr lang="en-US" sz="1400" dirty="0">
                <a:latin typeface="Huawei Sans" panose="020C0503030203020204" pitchFamily="34" charset="0"/>
              </a:rPr>
              <a:t>If a large number of error packets are generated on an interface and the number of error packets increases continuously within a short period of time, a link </a:t>
            </a:r>
            <a:r>
              <a:rPr lang="en-US" sz="1400" dirty="0" smtClean="0">
                <a:latin typeface="Huawei Sans" panose="020C0503030203020204" pitchFamily="34" charset="0"/>
              </a:rPr>
              <a:t>(</a:t>
            </a:r>
            <a:r>
              <a:rPr lang="en-US" sz="1400" dirty="0" smtClean="0"/>
              <a:t>as well as</a:t>
            </a:r>
            <a:r>
              <a:rPr lang="en-US" sz="1400" dirty="0" smtClean="0">
                <a:latin typeface="Huawei Sans" panose="020C0503030203020204" pitchFamily="34" charset="0"/>
              </a:rPr>
              <a:t> </a:t>
            </a:r>
            <a:r>
              <a:rPr lang="en-US" sz="1400" dirty="0">
                <a:latin typeface="Huawei Sans" panose="020C0503030203020204" pitchFamily="34" charset="0"/>
              </a:rPr>
              <a:t>physical interfaces) may be faulty.</a:t>
            </a:r>
          </a:p>
          <a:p>
            <a:pPr algn="l"/>
            <a:endParaRPr lang="zh-CN" altLang="en-US" sz="1400" dirty="0">
              <a:latin typeface="Huawei Sans" panose="020C0503030203020204" pitchFamily="34" charset="0"/>
            </a:endParaRPr>
          </a:p>
          <a:p>
            <a:pPr algn="l"/>
            <a:endParaRPr lang="zh-CN" altLang="en-US" sz="14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Checklist — Device Interface Check</a:t>
            </a:r>
          </a:p>
        </p:txBody>
      </p:sp>
      <p:graphicFrame>
        <p:nvGraphicFramePr>
          <p:cNvPr id="4" name="表格 3"/>
          <p:cNvGraphicFramePr>
            <a:graphicFrameLocks noGrp="1"/>
          </p:cNvGraphicFramePr>
          <p:nvPr>
            <p:extLst>
              <p:ext uri="{D42A27DB-BD31-4B8C-83A1-F6EECF244321}">
                <p14:modId xmlns:p14="http://schemas.microsoft.com/office/powerpoint/2010/main" val="1626210272"/>
              </p:ext>
            </p:extLst>
          </p:nvPr>
        </p:nvGraphicFramePr>
        <p:xfrm>
          <a:off x="835270" y="2773778"/>
          <a:ext cx="10900438" cy="3468073"/>
        </p:xfrm>
        <a:graphic>
          <a:graphicData uri="http://schemas.openxmlformats.org/drawingml/2006/table">
            <a:tbl>
              <a:tblPr>
                <a:tableStyleId>{72833802-FEF1-4C79-8D5D-14CF1EAF98D9}</a:tableStyleId>
              </a:tblPr>
              <a:tblGrid>
                <a:gridCol w="1743275"/>
                <a:gridCol w="2562127"/>
                <a:gridCol w="6595036"/>
              </a:tblGrid>
              <a:tr h="469392">
                <a:tc>
                  <a:txBody>
                    <a:bodyPr/>
                    <a:lstStyle/>
                    <a:p>
                      <a:pPr algn="ctr" rtl="0" fontAlgn="ctr"/>
                      <a:r>
                        <a:rPr lang="en-US" sz="1400" b="1" u="none" strike="noStrike" dirty="0">
                          <a:solidFill>
                            <a:schemeClr val="bg1"/>
                          </a:solidFill>
                          <a:latin typeface="Huawei Sans" panose="020C0503030203020204" pitchFamily="34" charset="0"/>
                        </a:rPr>
                        <a:t>Check Item </a:t>
                      </a: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rtl="0" fontAlgn="ctr"/>
                      <a:r>
                        <a:rPr lang="en-US" sz="1400" b="1" u="none" strike="noStrike" dirty="0">
                          <a:solidFill>
                            <a:schemeClr val="bg1"/>
                          </a:solidFill>
                          <a:latin typeface="Huawei Sans" panose="020C0503030203020204" pitchFamily="34" charset="0"/>
                        </a:rPr>
                        <a:t>Check Method </a:t>
                      </a: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rtl="0" fontAlgn="ctr"/>
                      <a:r>
                        <a:rPr lang="en-US" sz="1400" b="1" u="none" strike="noStrike">
                          <a:solidFill>
                            <a:schemeClr val="bg1"/>
                          </a:solidFill>
                          <a:latin typeface="Huawei Sans" panose="020C0503030203020204" pitchFamily="34" charset="0"/>
                        </a:rPr>
                        <a:t>Evaluation Criteria </a:t>
                      </a: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86218">
                <a:tc>
                  <a:txBody>
                    <a:bodyPr/>
                    <a:lstStyle/>
                    <a:p>
                      <a:pPr algn="l" rtl="0" fontAlgn="ctr"/>
                      <a:r>
                        <a:rPr lang="en-US" sz="1200" u="none" strike="noStrike">
                          <a:latin typeface="Huawei Sans" panose="020C0503030203020204" pitchFamily="34" charset="0"/>
                        </a:rPr>
                        <a:t>Error packets on an interface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rPr>
                        <a:t>display interface </a:t>
                      </a: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When services are running, check whether there are error packets on the interface, including CRC error packets.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86218">
                <a:tc>
                  <a:txBody>
                    <a:bodyPr/>
                    <a:lstStyle/>
                    <a:p>
                      <a:pPr algn="l" rtl="0" fontAlgn="ctr"/>
                      <a:r>
                        <a:rPr lang="en-US" sz="1200" u="none" strike="noStrike">
                          <a:latin typeface="Huawei Sans" panose="020C0503030203020204" pitchFamily="34" charset="0"/>
                        </a:rPr>
                        <a:t>Interface negotiation mode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display interface </a:t>
                      </a: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negotiation mode of the interface must be correct. The negotiation modes of the two interfaces on both ends must be the same. The half-duplex mode is not allowed.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86218">
                <a:tc>
                  <a:txBody>
                    <a:bodyPr/>
                    <a:lstStyle/>
                    <a:p>
                      <a:pPr algn="l" rtl="0" fontAlgn="ctr"/>
                      <a:r>
                        <a:rPr lang="en-US" sz="1200" u="none" strike="noStrike">
                          <a:latin typeface="Huawei Sans" panose="020C0503030203020204" pitchFamily="34" charset="0"/>
                        </a:rPr>
                        <a:t>Interface configuration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display current-configuration interface </a:t>
                      </a: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Interface configuration items, such as the duplex mode, negotiation mode, rate, and loopback configuration, must be correct.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540705">
                <a:tc>
                  <a:txBody>
                    <a:bodyPr/>
                    <a:lstStyle/>
                    <a:p>
                      <a:pPr algn="l" rtl="0" fontAlgn="ctr"/>
                      <a:r>
                        <a:rPr lang="en-US" sz="1200" u="none" strike="noStrike">
                          <a:latin typeface="Huawei Sans" panose="020C0503030203020204" pitchFamily="34" charset="0"/>
                        </a:rPr>
                        <a:t>Interface status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display interface brief </a:t>
                      </a: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up/down status of an interface meets planning requirements. Check whether the traffic sent or received </a:t>
                      </a:r>
                      <a:r>
                        <a:rPr lang="en-US" sz="1200" u="none" strike="noStrike" dirty="0" smtClean="0">
                          <a:latin typeface="Huawei Sans" panose="020C0503030203020204" pitchFamily="34" charset="0"/>
                        </a:rPr>
                        <a:t>by the </a:t>
                      </a:r>
                      <a:r>
                        <a:rPr lang="en-US" sz="1200" u="none" strike="noStrike" dirty="0">
                          <a:latin typeface="Huawei Sans" panose="020C0503030203020204" pitchFamily="34" charset="0"/>
                        </a:rPr>
                        <a:t>interface is too heavy. (The long-term traffic volume is greater than 70% of the interface capacity.)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682892">
                <a:tc>
                  <a:txBody>
                    <a:bodyPr/>
                    <a:lstStyle/>
                    <a:p>
                      <a:pPr algn="l" rtl="0" fontAlgn="ctr"/>
                      <a:r>
                        <a:rPr lang="en-US" sz="1200" u="none" strike="noStrike">
                          <a:latin typeface="Huawei Sans" panose="020C0503030203020204" pitchFamily="34" charset="0"/>
                        </a:rPr>
                        <a:t>PoE power supply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rPr>
                        <a:t>display </a:t>
                      </a:r>
                      <a:r>
                        <a:rPr lang="en-US" sz="1200" u="none" strike="noStrike" dirty="0" smtClean="0">
                          <a:latin typeface="Huawei Sans" panose="020C0503030203020204" pitchFamily="34" charset="0"/>
                        </a:rPr>
                        <a:t>port </a:t>
                      </a:r>
                      <a:r>
                        <a:rPr lang="en-US" sz="1200" u="none" strike="noStrike" dirty="0">
                          <a:latin typeface="Huawei Sans" panose="020C0503030203020204" pitchFamily="34" charset="0"/>
                        </a:rPr>
                        <a:t>power-state </a:t>
                      </a:r>
                      <a:r>
                        <a:rPr lang="en-US" sz="1200" u="none" strike="noStrike" dirty="0" smtClean="0">
                          <a:latin typeface="Huawei Sans" panose="020C0503030203020204" pitchFamily="34" charset="0"/>
                        </a:rPr>
                        <a:t>interface</a:t>
                      </a:r>
                      <a:r>
                        <a:rPr lang="en-US" sz="1200" u="none" strike="noStrike" baseline="0" dirty="0" smtClean="0">
                          <a:latin typeface="Huawei Sans" panose="020C0503030203020204" pitchFamily="34" charset="0"/>
                        </a:rPr>
                        <a:t> </a:t>
                      </a:r>
                      <a:r>
                        <a:rPr lang="en-US" sz="1200" i="1" u="none" strike="noStrike" dirty="0" smtClean="0">
                          <a:latin typeface="Huawei Sans" panose="020C0503030203020204" pitchFamily="34" charset="0"/>
                        </a:rPr>
                        <a:t>interface-type </a:t>
                      </a:r>
                      <a:r>
                        <a:rPr lang="en-US" sz="1200" i="1" u="none" strike="noStrike" dirty="0">
                          <a:latin typeface="Huawei Sans" panose="020C0503030203020204" pitchFamily="34" charset="0"/>
                        </a:rPr>
                        <a:t>interface-number </a:t>
                      </a: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a:t>
                      </a:r>
                      <a:r>
                        <a:rPr lang="en-US" sz="1200" u="none" strike="noStrike" dirty="0" err="1">
                          <a:latin typeface="Huawei Sans" panose="020C0503030203020204" pitchFamily="34" charset="0"/>
                        </a:rPr>
                        <a:t>PoE</a:t>
                      </a:r>
                      <a:r>
                        <a:rPr lang="en-US" sz="1200" u="none" strike="noStrike" dirty="0">
                          <a:latin typeface="Huawei Sans" panose="020C0503030203020204" pitchFamily="34" charset="0"/>
                        </a:rPr>
                        <a:t> power supply status of an interface must be normal. The </a:t>
                      </a:r>
                      <a:r>
                        <a:rPr lang="en-US" sz="1200" b="1" u="none" strike="noStrike" dirty="0" smtClean="0">
                          <a:latin typeface="Huawei Sans" panose="020C0503030203020204" pitchFamily="34" charset="0"/>
                        </a:rPr>
                        <a:t>Delivering-power</a:t>
                      </a:r>
                      <a:r>
                        <a:rPr lang="en-US" sz="1200" u="none" strike="noStrike" dirty="0" smtClean="0">
                          <a:latin typeface="Huawei Sans" panose="020C0503030203020204" pitchFamily="34" charset="0"/>
                        </a:rPr>
                        <a:t> value must </a:t>
                      </a:r>
                      <a:r>
                        <a:rPr lang="en-US" sz="1200" u="none" strike="noStrike" dirty="0">
                          <a:latin typeface="Huawei Sans" panose="020C0503030203020204" pitchFamily="34" charset="0"/>
                        </a:rPr>
                        <a:t>be</a:t>
                      </a:r>
                      <a:r>
                        <a:rPr lang="en-US" sz="1200" b="1" u="none" strike="noStrike" dirty="0">
                          <a:latin typeface="Huawei Sans" panose="020C0503030203020204" pitchFamily="34" charset="0"/>
                        </a:rPr>
                        <a:t> Delivering-power</a:t>
                      </a:r>
                      <a:r>
                        <a:rPr lang="en-US" sz="1200" u="none" strike="noStrike" dirty="0">
                          <a:latin typeface="Huawei Sans" panose="020C0503030203020204" pitchFamily="34" charset="0"/>
                        </a:rPr>
                        <a:t> for an interface whose </a:t>
                      </a:r>
                      <a:r>
                        <a:rPr lang="en-US" sz="1200" b="1" u="none" strike="noStrike" dirty="0">
                          <a:latin typeface="Huawei Sans" panose="020C0503030203020204" pitchFamily="34" charset="0"/>
                        </a:rPr>
                        <a:t>Port power ON/OFF</a:t>
                      </a:r>
                      <a:r>
                        <a:rPr lang="en-US" sz="1200" u="none" strike="noStrike" dirty="0">
                          <a:latin typeface="Huawei Sans" panose="020C0503030203020204" pitchFamily="34" charset="0"/>
                        </a:rPr>
                        <a:t> value is </a:t>
                      </a:r>
                      <a:r>
                        <a:rPr lang="en-US" sz="1200" b="1" u="none" strike="noStrike" dirty="0">
                          <a:latin typeface="Huawei Sans" panose="020C0503030203020204" pitchFamily="34" charset="0"/>
                        </a:rPr>
                        <a:t>ON</a:t>
                      </a:r>
                      <a:r>
                        <a:rPr lang="en-US" sz="1200" u="none" strike="noStrike" dirty="0">
                          <a:latin typeface="Huawei Sans" panose="020C0503030203020204" pitchFamily="34" charset="0"/>
                        </a:rPr>
                        <a:t>.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04109">
                <a:tc>
                  <a:txBody>
                    <a:bodyPr/>
                    <a:lstStyle/>
                    <a:p>
                      <a:pPr algn="l" rtl="0" fontAlgn="ctr"/>
                      <a:r>
                        <a:rPr lang="en-US" sz="1200" b="0" i="0" u="none" strike="noStrike">
                          <a:solidFill>
                            <a:srgbClr val="000000"/>
                          </a:solidFill>
                          <a:latin typeface="Huawei Sans" panose="020C0503030203020204" pitchFamily="34" charset="0"/>
                          <a:ea typeface="华文细黑" panose="02010600040101010101" pitchFamily="2" charset="-122"/>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200" b="0" i="0" u="none" strike="noStrike">
                          <a:latin typeface="Huawei Sans" panose="020C0503030203020204" pitchFamily="34" charset="0"/>
                        </a:rPr>
                        <a:t>...</a:t>
                      </a:r>
                    </a:p>
                  </a:txBody>
                  <a:tcPr marL="9525" marR="9525" marT="9525"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747342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wrap="square">
            <a:noAutofit/>
          </a:bodyPr>
          <a:lstStyle/>
          <a:p>
            <a:pPr marL="0" indent="0">
              <a:buNone/>
            </a:pPr>
            <a:r>
              <a:rPr lang="en-US" sz="1600">
                <a:latin typeface="Huawei Sans" panose="020C0503030203020204" pitchFamily="34" charset="0"/>
              </a:rPr>
              <a:t>Service running status refers to the running status of network protocols.</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Checklist — Service Running Status Check</a:t>
            </a:r>
          </a:p>
        </p:txBody>
      </p:sp>
      <p:graphicFrame>
        <p:nvGraphicFramePr>
          <p:cNvPr id="4" name="表格 3"/>
          <p:cNvGraphicFramePr>
            <a:graphicFrameLocks noGrp="1"/>
          </p:cNvGraphicFramePr>
          <p:nvPr>
            <p:extLst>
              <p:ext uri="{D42A27DB-BD31-4B8C-83A1-F6EECF244321}">
                <p14:modId xmlns:p14="http://schemas.microsoft.com/office/powerpoint/2010/main" val="2558599225"/>
              </p:ext>
            </p:extLst>
          </p:nvPr>
        </p:nvGraphicFramePr>
        <p:xfrm>
          <a:off x="493778" y="1816884"/>
          <a:ext cx="11204444" cy="4177644"/>
        </p:xfrm>
        <a:graphic>
          <a:graphicData uri="http://schemas.openxmlformats.org/drawingml/2006/table">
            <a:tbl>
              <a:tblPr>
                <a:tableStyleId>{72833802-FEF1-4C79-8D5D-14CF1EAF98D9}</a:tableStyleId>
              </a:tblPr>
              <a:tblGrid>
                <a:gridCol w="1695507"/>
                <a:gridCol w="1916723"/>
                <a:gridCol w="7592214"/>
              </a:tblGrid>
              <a:tr h="343844">
                <a:tc>
                  <a:txBody>
                    <a:bodyPr/>
                    <a:lstStyle/>
                    <a:p>
                      <a:pPr algn="ctr" rtl="0" fontAlgn="ctr"/>
                      <a:r>
                        <a:rPr lang="en-US" sz="1400" b="1" u="none" strike="noStrike" dirty="0">
                          <a:solidFill>
                            <a:schemeClr val="bg1"/>
                          </a:solidFill>
                          <a:latin typeface="Huawei Sans" panose="020C0503030203020204" pitchFamily="34" charset="0"/>
                        </a:rPr>
                        <a:t>Check Item </a:t>
                      </a:r>
                    </a:p>
                  </a:txBody>
                  <a:tcPr marL="7124" marR="7124" marT="7124"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rtl="0" fontAlgn="ctr"/>
                      <a:r>
                        <a:rPr lang="en-US" sz="1400" b="1" u="none" strike="noStrike">
                          <a:solidFill>
                            <a:schemeClr val="bg1"/>
                          </a:solidFill>
                          <a:latin typeface="Huawei Sans" panose="020C0503030203020204" pitchFamily="34" charset="0"/>
                        </a:rPr>
                        <a:t>Check Method </a:t>
                      </a:r>
                    </a:p>
                  </a:txBody>
                  <a:tcPr marL="7124" marR="7124" marT="7124"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rtl="0" fontAlgn="ctr"/>
                      <a:r>
                        <a:rPr lang="en-US" sz="1400" b="1" u="none" strike="noStrike">
                          <a:solidFill>
                            <a:schemeClr val="bg1"/>
                          </a:solidFill>
                          <a:latin typeface="Huawei Sans" panose="020C0503030203020204" pitchFamily="34" charset="0"/>
                        </a:rPr>
                        <a:t>Evaluation Criteria </a:t>
                      </a:r>
                    </a:p>
                  </a:txBody>
                  <a:tcPr marL="7124" marR="7124" marT="7124" marB="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428640">
                <a:tc>
                  <a:txBody>
                    <a:bodyPr/>
                    <a:lstStyle/>
                    <a:p>
                      <a:pPr algn="l" rtl="0" fontAlgn="ctr"/>
                      <a:r>
                        <a:rPr lang="en-US" sz="1200" u="none" strike="noStrike">
                          <a:latin typeface="Huawei Sans" panose="020C0503030203020204" pitchFamily="34" charset="0"/>
                        </a:rPr>
                        <a:t>MAC address table information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u="none" strike="noStrike">
                          <a:latin typeface="Huawei Sans" panose="020C0503030203020204" pitchFamily="34" charset="0"/>
                        </a:rPr>
                        <a:t>display mac-address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MAC address table information must be correct.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57184">
                <a:tc>
                  <a:txBody>
                    <a:bodyPr/>
                    <a:lstStyle/>
                    <a:p>
                      <a:pPr algn="l" rtl="0" fontAlgn="ctr"/>
                      <a:r>
                        <a:rPr lang="en-US" sz="1200" u="none" strike="noStrike">
                          <a:latin typeface="Huawei Sans" panose="020C0503030203020204" pitchFamily="34" charset="0"/>
                        </a:rPr>
                        <a:t>VLAN information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u="none" strike="noStrike">
                          <a:latin typeface="Huawei Sans" panose="020C0503030203020204" pitchFamily="34" charset="0"/>
                        </a:rPr>
                        <a:t>display vlan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smtClean="0">
                          <a:latin typeface="Huawei Sans" panose="020C0503030203020204" pitchFamily="34" charset="0"/>
                        </a:rPr>
                        <a:t>Basic </a:t>
                      </a:r>
                      <a:r>
                        <a:rPr lang="en-US" sz="1200" u="none" strike="noStrike" dirty="0">
                          <a:latin typeface="Huawei Sans" panose="020C0503030203020204" pitchFamily="34" charset="0"/>
                        </a:rPr>
                        <a:t>information about all </a:t>
                      </a:r>
                      <a:r>
                        <a:rPr lang="en-US" sz="1200" u="none" strike="noStrike" dirty="0" smtClean="0">
                          <a:latin typeface="Huawei Sans" panose="020C0503030203020204" pitchFamily="34" charset="0"/>
                        </a:rPr>
                        <a:t>VLANs</a:t>
                      </a:r>
                      <a:r>
                        <a:rPr lang="en-US" sz="1200" u="none" strike="noStrike" baseline="0" dirty="0" smtClean="0">
                          <a:latin typeface="Huawei Sans" panose="020C0503030203020204" pitchFamily="34" charset="0"/>
                        </a:rPr>
                        <a:t> must be correct.</a:t>
                      </a:r>
                      <a:endParaRPr lang="en-US" sz="1200" u="none" strike="noStrike" dirty="0">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729949">
                <a:tc>
                  <a:txBody>
                    <a:bodyPr/>
                    <a:lstStyle/>
                    <a:p>
                      <a:pPr algn="l" rtl="0" fontAlgn="ctr"/>
                      <a:r>
                        <a:rPr lang="en-US" sz="1200" u="none" strike="noStrike">
                          <a:latin typeface="Huawei Sans" panose="020C0503030203020204" pitchFamily="34" charset="0"/>
                        </a:rPr>
                        <a:t>Routing table information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a:latin typeface="Huawei Sans" panose="020C0503030203020204" pitchFamily="34" charset="0"/>
                        </a:rPr>
                        <a:t>display ip routing-table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Check the default routes or others specific routes, information of which is used for remote fault locating.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If the devices at the same layer of a network run the same routing protocol, the number of routes on each device should be close. (The number of routes may vary according to the </a:t>
                      </a:r>
                      <a:r>
                        <a:rPr lang="en-US" sz="1200" u="none" strike="noStrike" dirty="0" smtClean="0">
                          <a:latin typeface="Huawei Sans" panose="020C0503030203020204" pitchFamily="34" charset="0"/>
                        </a:rPr>
                        <a:t>number </a:t>
                      </a:r>
                      <a:r>
                        <a:rPr lang="en-US" sz="1200" u="none" strike="noStrike" dirty="0">
                          <a:latin typeface="Huawei Sans" panose="020C0503030203020204" pitchFamily="34" charset="0"/>
                        </a:rPr>
                        <a:t>of static routes.)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841069">
                <a:tc>
                  <a:txBody>
                    <a:bodyPr/>
                    <a:lstStyle/>
                    <a:p>
                      <a:pPr algn="l" rtl="0" fontAlgn="ctr"/>
                      <a:r>
                        <a:rPr lang="en-US" sz="1200" u="none" strike="noStrike">
                          <a:latin typeface="Huawei Sans" panose="020C0503030203020204" pitchFamily="34" charset="0"/>
                        </a:rPr>
                        <a:t>OSPF neighbor status</a:t>
                      </a:r>
                      <a:br>
                        <a:rPr lang="en-US" sz="1200" u="none" strike="noStrike">
                          <a:latin typeface="Huawei Sans" panose="020C0503030203020204" pitchFamily="34" charset="0"/>
                        </a:rPr>
                      </a:br>
                      <a:r>
                        <a:rPr lang="en-US" sz="1200" u="none" strike="noStrike">
                          <a:latin typeface="Huawei Sans" panose="020C0503030203020204" pitchFamily="34" charset="0"/>
                        </a:rPr>
                        <a:t>IS-IS neighbor status</a:t>
                      </a:r>
                      <a:br>
                        <a:rPr lang="en-US" sz="1200" u="none" strike="noStrike">
                          <a:latin typeface="Huawei Sans" panose="020C0503030203020204" pitchFamily="34" charset="0"/>
                        </a:rPr>
                      </a:br>
                      <a:r>
                        <a:rPr lang="en-US" sz="1200" u="none" strike="noStrike">
                          <a:latin typeface="Huawei Sans" panose="020C0503030203020204" pitchFamily="34" charset="0"/>
                        </a:rPr>
                        <a:t>BGP peer status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a:latin typeface="Huawei Sans" panose="020C0503030203020204" pitchFamily="34" charset="0"/>
                        </a:rPr>
                        <a:t>display ospf peer</a:t>
                      </a:r>
                      <a:br>
                        <a:rPr lang="en-US" sz="1200" u="none" strike="noStrike">
                          <a:latin typeface="Huawei Sans" panose="020C0503030203020204" pitchFamily="34" charset="0"/>
                        </a:rPr>
                      </a:br>
                      <a:r>
                        <a:rPr lang="en-US" sz="1200" u="none" strike="noStrike">
                          <a:latin typeface="Huawei Sans" panose="020C0503030203020204" pitchFamily="34" charset="0"/>
                        </a:rPr>
                        <a:t>display isis peer</a:t>
                      </a:r>
                      <a:br>
                        <a:rPr lang="en-US" sz="1200" u="none" strike="noStrike">
                          <a:latin typeface="Huawei Sans" panose="020C0503030203020204" pitchFamily="34" charset="0"/>
                        </a:rPr>
                      </a:br>
                      <a:r>
                        <a:rPr lang="en-US" sz="1200" u="none" strike="noStrike">
                          <a:latin typeface="Huawei Sans" panose="020C0503030203020204" pitchFamily="34" charset="0"/>
                        </a:rPr>
                        <a:t>display bgp peer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OSPF neighbor status: The </a:t>
                      </a:r>
                      <a:r>
                        <a:rPr lang="en-US" sz="1200" b="1" u="none" strike="noStrike" dirty="0" smtClean="0">
                          <a:latin typeface="Huawei Sans" panose="020C0503030203020204" pitchFamily="34" charset="0"/>
                        </a:rPr>
                        <a:t>State</a:t>
                      </a:r>
                      <a:r>
                        <a:rPr lang="en-US" sz="1200" u="none" strike="noStrike" dirty="0" smtClean="0">
                          <a:latin typeface="Huawei Sans" panose="020C0503030203020204" pitchFamily="34" charset="0"/>
                        </a:rPr>
                        <a:t> value is </a:t>
                      </a:r>
                      <a:r>
                        <a:rPr lang="en-US" sz="1200" b="1" u="none" strike="noStrike" dirty="0">
                          <a:latin typeface="Huawei Sans" panose="020C0503030203020204" pitchFamily="34" charset="0"/>
                        </a:rPr>
                        <a:t>Full</a:t>
                      </a:r>
                      <a:r>
                        <a:rPr lang="en-US" sz="1200" u="none" strike="noStrike" dirty="0">
                          <a:latin typeface="Huawei Sans" panose="020C0503030203020204" pitchFamily="34" charset="0"/>
                        </a:rPr>
                        <a:t> or </a:t>
                      </a:r>
                      <a:r>
                        <a:rPr lang="en-US" sz="1200" b="1" u="none" strike="noStrike" dirty="0">
                          <a:latin typeface="Huawei Sans" panose="020C0503030203020204" pitchFamily="34" charset="0"/>
                        </a:rPr>
                        <a:t>2-Way</a:t>
                      </a:r>
                      <a:r>
                        <a:rPr lang="en-US" sz="1200" u="none" strike="noStrike" dirty="0">
                          <a:latin typeface="Huawei Sans" panose="020C0503030203020204" pitchFamily="34" charset="0"/>
                        </a:rPr>
                        <a:t>.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IS-IS neighbor status: The </a:t>
                      </a:r>
                      <a:r>
                        <a:rPr lang="en-US" sz="1200" b="1" u="none" strike="noStrike" dirty="0" smtClean="0">
                          <a:latin typeface="Huawei Sans" panose="020C0503030203020204" pitchFamily="34" charset="0"/>
                        </a:rPr>
                        <a:t>State</a:t>
                      </a:r>
                      <a:r>
                        <a:rPr lang="en-US" sz="1200" u="none" strike="noStrike" dirty="0" smtClean="0">
                          <a:latin typeface="Huawei Sans" panose="020C0503030203020204" pitchFamily="34" charset="0"/>
                        </a:rPr>
                        <a:t> </a:t>
                      </a:r>
                      <a:r>
                        <a:rPr lang="en-US" altLang="zh-CN" sz="1200" u="none" strike="noStrike" dirty="0" smtClean="0">
                          <a:latin typeface="Huawei Sans" panose="020C0503030203020204" pitchFamily="34" charset="0"/>
                        </a:rPr>
                        <a:t>value </a:t>
                      </a:r>
                      <a:r>
                        <a:rPr lang="en-US" sz="1200" u="none" strike="noStrike" dirty="0" smtClean="0">
                          <a:latin typeface="Huawei Sans" panose="020C0503030203020204" pitchFamily="34" charset="0"/>
                        </a:rPr>
                        <a:t>is </a:t>
                      </a:r>
                      <a:r>
                        <a:rPr lang="en-US" sz="1200" b="1" u="none" strike="noStrike" dirty="0">
                          <a:latin typeface="Huawei Sans" panose="020C0503030203020204" pitchFamily="34" charset="0"/>
                        </a:rPr>
                        <a:t>Up</a:t>
                      </a:r>
                      <a:r>
                        <a:rPr lang="en-US" sz="1200" u="none" strike="noStrike" dirty="0">
                          <a:latin typeface="Huawei Sans" panose="020C0503030203020204" pitchFamily="34" charset="0"/>
                        </a:rPr>
                        <a:t>. </a:t>
                      </a:r>
                      <a:br>
                        <a:rPr lang="en-US" sz="1200" u="none" strike="noStrike" dirty="0">
                          <a:latin typeface="Huawei Sans" panose="020C0503030203020204" pitchFamily="34" charset="0"/>
                        </a:rPr>
                      </a:br>
                      <a:r>
                        <a:rPr lang="en-US" sz="1200" u="none" strike="noStrike" dirty="0">
                          <a:latin typeface="Huawei Sans" panose="020C0503030203020204" pitchFamily="34" charset="0"/>
                        </a:rPr>
                        <a:t>BGP peer status: The </a:t>
                      </a:r>
                      <a:r>
                        <a:rPr lang="en-US" sz="1200" b="1" u="none" strike="noStrike" dirty="0" smtClean="0">
                          <a:latin typeface="Huawei Sans" panose="020C0503030203020204" pitchFamily="34" charset="0"/>
                        </a:rPr>
                        <a:t>State</a:t>
                      </a:r>
                      <a:r>
                        <a:rPr lang="en-US" sz="1200" u="none" strike="noStrike" dirty="0" smtClean="0">
                          <a:latin typeface="Huawei Sans" panose="020C0503030203020204" pitchFamily="34" charset="0"/>
                        </a:rPr>
                        <a:t> </a:t>
                      </a:r>
                      <a:r>
                        <a:rPr lang="en-US" altLang="zh-CN" sz="1200" u="none" strike="noStrike" dirty="0" smtClean="0">
                          <a:latin typeface="Huawei Sans" panose="020C0503030203020204" pitchFamily="34" charset="0"/>
                        </a:rPr>
                        <a:t>value </a:t>
                      </a:r>
                      <a:r>
                        <a:rPr lang="en-US" sz="1200" u="none" strike="noStrike" dirty="0" smtClean="0">
                          <a:latin typeface="Huawei Sans" panose="020C0503030203020204" pitchFamily="34" charset="0"/>
                        </a:rPr>
                        <a:t>is </a:t>
                      </a:r>
                      <a:r>
                        <a:rPr lang="en-US" sz="1200" b="1" u="none" strike="noStrike" dirty="0">
                          <a:latin typeface="Huawei Sans" panose="020C0503030203020204" pitchFamily="34" charset="0"/>
                        </a:rPr>
                        <a:t>Established</a:t>
                      </a:r>
                      <a:r>
                        <a:rPr lang="en-US" sz="1200" u="none" strike="noStrike" dirty="0">
                          <a:latin typeface="Huawei Sans" panose="020C0503030203020204" pitchFamily="34" charset="0"/>
                        </a:rPr>
                        <a:t>.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614051">
                <a:tc>
                  <a:txBody>
                    <a:bodyPr/>
                    <a:lstStyle/>
                    <a:p>
                      <a:pPr algn="l" rtl="0" fontAlgn="ctr"/>
                      <a:r>
                        <a:rPr lang="en-US" sz="1200" u="none" strike="noStrike">
                          <a:latin typeface="Huawei Sans" panose="020C0503030203020204" pitchFamily="34" charset="0"/>
                        </a:rPr>
                        <a:t>VRRP status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a:latin typeface="Huawei Sans" panose="020C0503030203020204" pitchFamily="34" charset="0"/>
                        </a:rPr>
                        <a:t>display vrrp</a:t>
                      </a:r>
                      <a:br>
                        <a:rPr lang="en-US" sz="1200" u="none" strike="noStrike">
                          <a:latin typeface="Huawei Sans" panose="020C0503030203020204" pitchFamily="34" charset="0"/>
                        </a:rPr>
                      </a:br>
                      <a:r>
                        <a:rPr lang="en-US" sz="1200" u="none" strike="noStrike">
                          <a:latin typeface="Huawei Sans" panose="020C0503030203020204" pitchFamily="34" charset="0"/>
                        </a:rPr>
                        <a:t>display vrrp statistics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VRRP status of devices in a VRRP group cannot be </a:t>
                      </a:r>
                      <a:r>
                        <a:rPr lang="en-US" sz="1200" b="1" u="none" strike="noStrike" dirty="0">
                          <a:latin typeface="Huawei Sans" panose="020C0503030203020204" pitchFamily="34" charset="0"/>
                        </a:rPr>
                        <a:t>Master</a:t>
                      </a:r>
                      <a:r>
                        <a:rPr lang="en-US" sz="1200" u="none" strike="noStrike" dirty="0">
                          <a:latin typeface="Huawei Sans" panose="020C0503030203020204" pitchFamily="34" charset="0"/>
                        </a:rPr>
                        <a:t> at the same time.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590813">
                <a:tc>
                  <a:txBody>
                    <a:bodyPr/>
                    <a:lstStyle/>
                    <a:p>
                      <a:pPr algn="l" rtl="0" fontAlgn="ctr"/>
                      <a:r>
                        <a:rPr lang="en-US" sz="1200" u="none" strike="noStrike">
                          <a:latin typeface="Huawei Sans" panose="020C0503030203020204" pitchFamily="34" charset="0"/>
                        </a:rPr>
                        <a:t>MSTP status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u="none" strike="noStrike">
                          <a:latin typeface="Huawei Sans" panose="020C0503030203020204" pitchFamily="34" charset="0"/>
                        </a:rPr>
                        <a:t>display stp brief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u="none" strike="noStrike" dirty="0">
                          <a:latin typeface="Huawei Sans" panose="020C0503030203020204" pitchFamily="34" charset="0"/>
                        </a:rPr>
                        <a:t>The </a:t>
                      </a:r>
                      <a:r>
                        <a:rPr lang="en-US" sz="1200" b="1" u="none" strike="noStrike" dirty="0">
                          <a:latin typeface="Huawei Sans" panose="020C0503030203020204" pitchFamily="34" charset="0"/>
                        </a:rPr>
                        <a:t>STP Status</a:t>
                      </a:r>
                      <a:r>
                        <a:rPr lang="en-US" sz="1200" u="none" strike="noStrike" dirty="0">
                          <a:latin typeface="Huawei Sans" panose="020C0503030203020204" pitchFamily="34" charset="0"/>
                        </a:rPr>
                        <a:t> values of the designated port and root port are </a:t>
                      </a:r>
                      <a:r>
                        <a:rPr lang="en-US" sz="1200" b="1" u="none" strike="noStrike" dirty="0">
                          <a:latin typeface="Huawei Sans" panose="020C0503030203020204" pitchFamily="34" charset="0"/>
                        </a:rPr>
                        <a:t>FORWARDING</a:t>
                      </a:r>
                      <a:r>
                        <a:rPr lang="en-US" sz="1200" u="none" strike="noStrike" dirty="0">
                          <a:latin typeface="Huawei Sans" panose="020C0503030203020204" pitchFamily="34" charset="0"/>
                        </a:rPr>
                        <a:t>. </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26398">
                <a:tc>
                  <a:txBody>
                    <a:bodyPr/>
                    <a:lstStyle/>
                    <a:p>
                      <a:pPr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200" b="0" i="0" u="none" strike="noStrike">
                          <a:latin typeface="Huawei Sans" panose="020C0503030203020204" pitchFamily="34" charset="0"/>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rtl="0" fontAlgn="ctr"/>
                      <a:r>
                        <a:rPr lang="en-US" sz="1200" b="0" i="0" u="none" strike="noStrike" dirty="0">
                          <a:solidFill>
                            <a:srgbClr val="000000"/>
                          </a:solidFill>
                          <a:latin typeface="Huawei Sans" panose="020C0503030203020204" pitchFamily="34" charset="0"/>
                          <a:ea typeface="华文细黑" panose="02010600040101010101" pitchFamily="2" charset="-122"/>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394669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nSpc>
                <a:spcPct val="130000"/>
              </a:lnSpc>
            </a:pPr>
            <a:r>
              <a:rPr lang="en-US" sz="1600" dirty="0">
                <a:latin typeface="Huawei Sans" panose="020C0503030203020204" pitchFamily="34" charset="0"/>
              </a:rPr>
              <a:t>The purpose of backup is to restore network functions in extreme cases. Backup is to transfer files to a backup server. There are many backup methods. Generally, a device functions as an FTP or TFTP client and transfers files to a server through the CLI.</a:t>
            </a:r>
          </a:p>
          <a:p>
            <a:pPr>
              <a:lnSpc>
                <a:spcPct val="130000"/>
              </a:lnSpc>
            </a:pPr>
            <a:r>
              <a:rPr lang="en-US" sz="1600" dirty="0">
                <a:latin typeface="Huawei Sans" panose="020C0503030203020204" pitchFamily="34" charset="0"/>
              </a:rPr>
              <a:t>You are advised to back up configuration files every week. In addition, back up the configuration file before the configuration </a:t>
            </a:r>
            <a:r>
              <a:rPr lang="en-US" sz="1600" dirty="0" smtClean="0">
                <a:latin typeface="Huawei Sans" panose="020C0503030203020204" pitchFamily="34" charset="0"/>
              </a:rPr>
              <a:t>o</a:t>
            </a:r>
            <a:r>
              <a:rPr lang="en-US" altLang="zh-CN" sz="1600" dirty="0" smtClean="0">
                <a:latin typeface="Huawei Sans" panose="020C0503030203020204" pitchFamily="34" charset="0"/>
              </a:rPr>
              <a:t>n</a:t>
            </a:r>
            <a:r>
              <a:rPr lang="en-US" sz="1600" dirty="0" smtClean="0">
                <a:latin typeface="Huawei Sans" panose="020C0503030203020204" pitchFamily="34" charset="0"/>
              </a:rPr>
              <a:t> </a:t>
            </a:r>
            <a:r>
              <a:rPr lang="en-US" sz="1600" dirty="0">
                <a:latin typeface="Huawei Sans" panose="020C0503030203020204" pitchFamily="34" charset="0"/>
              </a:rPr>
              <a:t>a device is changed.</a:t>
            </a:r>
          </a:p>
          <a:p>
            <a:pPr>
              <a:lnSpc>
                <a:spcPct val="130000"/>
              </a:lnSpc>
            </a:pPr>
            <a:r>
              <a:rPr lang="en-US" sz="1600" dirty="0">
                <a:latin typeface="Huawei Sans" panose="020C0503030203020204" pitchFamily="34" charset="0"/>
              </a:rPr>
              <a:t>Both software and configuration (including license files) need to be backed up. The purpose of backup is to restore network functions in extreme cases.</a:t>
            </a:r>
          </a:p>
          <a:p>
            <a:pPr marL="654050" lvl="1" indent="-338138">
              <a:lnSpc>
                <a:spcPct val="130000"/>
              </a:lnSpc>
            </a:pPr>
            <a:r>
              <a:rPr lang="en-US" sz="1400" dirty="0" smtClean="0">
                <a:latin typeface="Huawei Sans" panose="020C0503030203020204" pitchFamily="34" charset="0"/>
              </a:rPr>
              <a:t>Service restoration will be delayed without a</a:t>
            </a:r>
            <a:r>
              <a:rPr lang="en-US" altLang="zh-CN" sz="1400" dirty="0"/>
              <a:t> backup configuration </a:t>
            </a:r>
            <a:r>
              <a:rPr lang="en-US" altLang="zh-CN" sz="1400" dirty="0" smtClean="0"/>
              <a:t>file in case of a hardware fault-induced restart failure or replacement by a device of</a:t>
            </a:r>
            <a:r>
              <a:rPr lang="en-US" sz="1400" dirty="0" smtClean="0">
                <a:latin typeface="Huawei Sans" panose="020C0503030203020204" pitchFamily="34" charset="0"/>
              </a:rPr>
              <a:t> </a:t>
            </a:r>
            <a:r>
              <a:rPr lang="en-US" sz="1400" dirty="0">
                <a:latin typeface="Huawei Sans" panose="020C0503030203020204" pitchFamily="34" charset="0"/>
              </a:rPr>
              <a:t>the same </a:t>
            </a:r>
            <a:r>
              <a:rPr lang="en-US" sz="1400" dirty="0" smtClean="0">
                <a:latin typeface="Huawei Sans" panose="020C0503030203020204" pitchFamily="34" charset="0"/>
              </a:rPr>
              <a:t>model.</a:t>
            </a:r>
            <a:endParaRPr lang="en-US" sz="1400" dirty="0">
              <a:latin typeface="Huawei Sans" panose="020C0503030203020204" pitchFamily="34" charset="0"/>
            </a:endParaRPr>
          </a:p>
          <a:p>
            <a:pPr marL="654050" lvl="1" indent="-338138">
              <a:lnSpc>
                <a:spcPct val="130000"/>
              </a:lnSpc>
            </a:pPr>
            <a:r>
              <a:rPr lang="en-US" sz="1400" dirty="0">
                <a:latin typeface="Huawei Sans" panose="020C0503030203020204" pitchFamily="34" charset="0"/>
              </a:rPr>
              <a:t>The software </a:t>
            </a:r>
            <a:r>
              <a:rPr lang="en-US" sz="1400" dirty="0" smtClean="0">
                <a:latin typeface="Huawei Sans" panose="020C0503030203020204" pitchFamily="34" charset="0"/>
              </a:rPr>
              <a:t>package </a:t>
            </a:r>
            <a:r>
              <a:rPr lang="en-US" sz="1400" dirty="0">
                <a:latin typeface="Huawei Sans" panose="020C0503030203020204" pitchFamily="34" charset="0"/>
              </a:rPr>
              <a:t>also needs to be backed up. The software </a:t>
            </a:r>
            <a:r>
              <a:rPr lang="en-US" sz="1400" dirty="0" smtClean="0"/>
              <a:t>package of a specific </a:t>
            </a:r>
            <a:r>
              <a:rPr lang="en-US" sz="1400" dirty="0" smtClean="0">
                <a:latin typeface="Huawei Sans" panose="020C0503030203020204" pitchFamily="34" charset="0"/>
              </a:rPr>
              <a:t>product and a specific version is backed </a:t>
            </a:r>
            <a:r>
              <a:rPr lang="en-US" sz="1400" dirty="0">
                <a:latin typeface="Huawei Sans" panose="020C0503030203020204" pitchFamily="34" charset="0"/>
              </a:rPr>
              <a:t>up only once. You can also obtain the corresponding </a:t>
            </a:r>
            <a:r>
              <a:rPr lang="en-US" sz="1400" dirty="0" smtClean="0">
                <a:latin typeface="Huawei Sans" panose="020C0503030203020204" pitchFamily="34" charset="0"/>
              </a:rPr>
              <a:t>software package </a:t>
            </a:r>
            <a:r>
              <a:rPr lang="en-US" sz="1400" dirty="0">
                <a:latin typeface="Huawei Sans" panose="020C0503030203020204" pitchFamily="34" charset="0"/>
              </a:rPr>
              <a:t>from the vendor's official website and store it on a local </a:t>
            </a:r>
            <a:r>
              <a:rPr lang="en-US" sz="1400" dirty="0" smtClean="0">
                <a:latin typeface="Huawei Sans" panose="020C0503030203020204" pitchFamily="34" charset="0"/>
              </a:rPr>
              <a:t>computer.</a:t>
            </a:r>
            <a:endParaRPr lang="en-US" sz="1400" dirty="0">
              <a:latin typeface="Huawei Sans" panose="020C0503030203020204" pitchFamily="34" charset="0"/>
            </a:endParaRPr>
          </a:p>
          <a:p>
            <a:pPr marL="654050" lvl="1" indent="-338138">
              <a:lnSpc>
                <a:spcPct val="130000"/>
              </a:lnSpc>
            </a:pPr>
            <a:r>
              <a:rPr lang="en-US" sz="1400" dirty="0">
                <a:latin typeface="Huawei Sans" panose="020C0503030203020204" pitchFamily="34" charset="0"/>
              </a:rPr>
              <a:t>A license file is a special file that is configured for a specific product. If the license file is missing due to an incident (for example, by mistake), a new license file must be applied for through the vendor's process. In this process, some proof materials (such as the contract number and device SN) must be provided. Consequently, the application period is long. If a backup license file is available, the license file can be quickly restored on the device</a:t>
            </a:r>
            <a:r>
              <a:rPr lang="en-US" sz="1400" dirty="0" smtClean="0">
                <a:latin typeface="Huawei Sans" panose="020C0503030203020204" pitchFamily="34" charset="0"/>
              </a:rPr>
              <a:t>.</a:t>
            </a:r>
            <a:endParaRPr lang="en-US" sz="1400" dirty="0">
              <a:latin typeface="Huawei Sans" panose="020C0503030203020204" pitchFamily="34" charset="0"/>
            </a:endParaRPr>
          </a:p>
        </p:txBody>
      </p:sp>
      <p:sp>
        <p:nvSpPr>
          <p:cNvPr id="2" name="标题 1"/>
          <p:cNvSpPr>
            <a:spLocks noGrp="1"/>
          </p:cNvSpPr>
          <p:nvPr>
            <p:ph type="title"/>
          </p:nvPr>
        </p:nvSpPr>
        <p:spPr>
          <a:xfrm>
            <a:off x="1594800" y="410400"/>
            <a:ext cx="10597200" cy="640800"/>
          </a:xfrm>
        </p:spPr>
        <p:txBody>
          <a:bodyPr wrap="square" anchor="ctr">
            <a:noAutofit/>
          </a:bodyPr>
          <a:lstStyle/>
          <a:p>
            <a:r>
              <a:rPr lang="en-US" sz="3000" dirty="0">
                <a:latin typeface="Huawei Sans" panose="020C0503030203020204" pitchFamily="34" charset="0"/>
              </a:rPr>
              <a:t>Routine Maintenance — Software and Configuration Backup</a:t>
            </a:r>
          </a:p>
        </p:txBody>
      </p:sp>
    </p:spTree>
    <p:extLst>
      <p:ext uri="{BB962C8B-B14F-4D97-AF65-F5344CB8AC3E}">
        <p14:creationId xmlns:p14="http://schemas.microsoft.com/office/powerpoint/2010/main" val="32676116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Routine Maintenance</a:t>
            </a:r>
          </a:p>
          <a:p>
            <a:r>
              <a:rPr lang="en-US" b="1" dirty="0">
                <a:latin typeface="Huawei Sans" panose="020C0503030203020204" pitchFamily="34" charset="0"/>
                <a:sym typeface="Huawei Sans" panose="020C0503030203020204" pitchFamily="34" charset="0"/>
              </a:rPr>
              <a:t>Information Collection Tools</a:t>
            </a:r>
          </a:p>
          <a:p>
            <a:pPr marL="773113" lvl="1" indent="-300038">
              <a:buSzPct val="50000"/>
              <a:buFont typeface="Wingdings" panose="05000000000000000000" pitchFamily="2" charset="2"/>
              <a:buChar char="n"/>
            </a:pPr>
            <a:r>
              <a:rPr lang="en-US" dirty="0">
                <a:latin typeface="Huawei Sans" panose="020C0503030203020204" pitchFamily="34" charset="0"/>
                <a:sym typeface="Huawei Sans" panose="020C0503030203020204" pitchFamily="34" charset="0"/>
              </a:rPr>
              <a:t>Information Center</a:t>
            </a:r>
          </a:p>
          <a:p>
            <a:pPr marL="755650" lvl="1" indent="-280988"/>
            <a:r>
              <a:rPr lang="en-US" dirty="0" smtClean="0">
                <a:solidFill>
                  <a:schemeClr val="bg1">
                    <a:lumMod val="50000"/>
                  </a:schemeClr>
                </a:solidFill>
                <a:latin typeface="Huawei Sans" panose="020C0503030203020204" pitchFamily="34" charset="0"/>
                <a:sym typeface="Huawei Sans" panose="020C0503030203020204" pitchFamily="34" charset="0"/>
              </a:rPr>
              <a:t>Packet Information Obtaining</a:t>
            </a:r>
            <a:endParaRPr lang="en-US" dirty="0">
              <a:solidFill>
                <a:schemeClr val="bg1">
                  <a:lumMod val="50000"/>
                </a:schemeClr>
              </a:solidFill>
              <a:latin typeface="Huawei Sans" panose="020C0503030203020204" pitchFamily="34" charset="0"/>
              <a:sym typeface="Huawei Sans" panose="020C0503030203020204" pitchFamily="34" charset="0"/>
            </a:endParaRPr>
          </a:p>
          <a:p>
            <a:pPr marL="755650" lvl="1" indent="-280988"/>
            <a:r>
              <a:rPr lang="en-US" dirty="0">
                <a:solidFill>
                  <a:schemeClr val="bg1">
                    <a:lumMod val="50000"/>
                  </a:schemeClr>
                </a:solidFill>
                <a:latin typeface="Huawei Sans" panose="020C0503030203020204" pitchFamily="34" charset="0"/>
                <a:sym typeface="Huawei Sans" panose="020C0503030203020204" pitchFamily="34" charset="0"/>
              </a:rPr>
              <a:t>LLDP</a:t>
            </a:r>
          </a:p>
          <a:p>
            <a:pPr marL="755650" lvl="1" indent="-280988"/>
            <a:r>
              <a:rPr lang="en-US" dirty="0">
                <a:solidFill>
                  <a:schemeClr val="bg1">
                    <a:lumMod val="50000"/>
                  </a:schemeClr>
                </a:solidFill>
                <a:latin typeface="Huawei Sans" panose="020C0503030203020204" pitchFamily="34" charset="0"/>
                <a:sym typeface="Huawei Sans" panose="020C0503030203020204" pitchFamily="34" charset="0"/>
              </a:rPr>
              <a:t>Traffic Statistics Collection</a:t>
            </a:r>
          </a:p>
        </p:txBody>
      </p:sp>
    </p:spTree>
    <p:extLst>
      <p:ext uri="{BB962C8B-B14F-4D97-AF65-F5344CB8AC3E}">
        <p14:creationId xmlns:p14="http://schemas.microsoft.com/office/powerpoint/2010/main" val="34412228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952165" y="5194547"/>
            <a:ext cx="10441567" cy="831600"/>
          </a:xfrm>
        </p:spPr>
        <p:txBody>
          <a:bodyPr wrap="square">
            <a:noAutofit/>
          </a:bodyPr>
          <a:lstStyle/>
          <a:p>
            <a:r>
              <a:rPr lang="en-US" dirty="0">
                <a:latin typeface="Huawei Sans" panose="020C0503030203020204" pitchFamily="34" charset="0"/>
              </a:rPr>
              <a:t>Network O&amp;M</a:t>
            </a:r>
          </a:p>
        </p:txBody>
      </p:sp>
    </p:spTree>
    <p:extLst>
      <p:ext uri="{BB962C8B-B14F-4D97-AF65-F5344CB8AC3E}">
        <p14:creationId xmlns:p14="http://schemas.microsoft.com/office/powerpoint/2010/main" val="2080284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lnSpc>
                <a:spcPct val="125000"/>
              </a:lnSpc>
            </a:pPr>
            <a:r>
              <a:rPr lang="en-US" sz="1600" dirty="0">
                <a:latin typeface="Huawei Sans" panose="020C0503030203020204" pitchFamily="34" charset="0"/>
              </a:rPr>
              <a:t>The information center is </a:t>
            </a:r>
            <a:r>
              <a:rPr lang="en-US" altLang="zh-CN" sz="1600" dirty="0" smtClean="0">
                <a:latin typeface="Huawei Sans" panose="020C0503030203020204" pitchFamily="34" charset="0"/>
              </a:rPr>
              <a:t>an</a:t>
            </a:r>
            <a:r>
              <a:rPr lang="en-US" sz="1600" dirty="0" smtClean="0">
                <a:latin typeface="Huawei Sans" panose="020C0503030203020204" pitchFamily="34" charset="0"/>
              </a:rPr>
              <a:t> </a:t>
            </a:r>
            <a:r>
              <a:rPr lang="en-US" sz="1600" dirty="0">
                <a:latin typeface="Huawei Sans" panose="020C0503030203020204" pitchFamily="34" charset="0"/>
              </a:rPr>
              <a:t>information hub on a device. Log, trap, and debugging information generated by the device are sent to the information center. The information center manages and controls all </a:t>
            </a:r>
            <a:r>
              <a:rPr lang="en-US" sz="1600" dirty="0" smtClean="0">
                <a:latin typeface="Huawei Sans" panose="020C0503030203020204" pitchFamily="34" charset="0"/>
              </a:rPr>
              <a:t>information </a:t>
            </a:r>
            <a:r>
              <a:rPr lang="en-US" altLang="zh-CN" sz="1600" dirty="0"/>
              <a:t>and flexibly outputs the </a:t>
            </a:r>
            <a:r>
              <a:rPr lang="en-US" altLang="zh-CN" sz="1600" dirty="0" smtClean="0"/>
              <a:t>information</a:t>
            </a:r>
            <a:r>
              <a:rPr lang="en-US" sz="1600" dirty="0" smtClean="0">
                <a:latin typeface="Huawei Sans" panose="020C0503030203020204" pitchFamily="34" charset="0"/>
              </a:rPr>
              <a:t>.</a:t>
            </a:r>
            <a:endParaRPr lang="en-US" sz="1600" dirty="0">
              <a:latin typeface="Huawei Sans" panose="020C0503030203020204" pitchFamily="34" charset="0"/>
            </a:endParaRPr>
          </a:p>
          <a:p>
            <a:pPr algn="l">
              <a:lnSpc>
                <a:spcPct val="125000"/>
              </a:lnSpc>
            </a:pPr>
            <a:r>
              <a:rPr lang="en-US" sz="1600" dirty="0" smtClean="0">
                <a:latin typeface="Huawei Sans" panose="020C0503030203020204" pitchFamily="34" charset="0"/>
              </a:rPr>
              <a:t>The information center can be configured </a:t>
            </a:r>
            <a:r>
              <a:rPr lang="en-US" sz="1600" dirty="0">
                <a:latin typeface="Huawei Sans" panose="020C0503030203020204" pitchFamily="34" charset="0"/>
              </a:rPr>
              <a:t>to classify or filter the information </a:t>
            </a:r>
            <a:r>
              <a:rPr lang="en-US" sz="1600" dirty="0" smtClean="0">
                <a:latin typeface="Huawei Sans" panose="020C0503030203020204" pitchFamily="34" charset="0"/>
              </a:rPr>
              <a:t>by type </a:t>
            </a:r>
            <a:r>
              <a:rPr lang="en-US" sz="1600" dirty="0">
                <a:latin typeface="Huawei Sans" panose="020C0503030203020204" pitchFamily="34" charset="0"/>
              </a:rPr>
              <a:t>and severity </a:t>
            </a:r>
            <a:r>
              <a:rPr lang="en-US" altLang="zh-CN" sz="1600" dirty="0"/>
              <a:t>and to output the information in different directions (such as the </a:t>
            </a:r>
            <a:r>
              <a:rPr lang="en-US" altLang="zh-CN" sz="1600" dirty="0" smtClean="0"/>
              <a:t>console, </a:t>
            </a:r>
            <a:r>
              <a:rPr lang="en-US" altLang="zh-CN" sz="1600" dirty="0"/>
              <a:t>user terminal, and log host)</a:t>
            </a:r>
            <a:r>
              <a:rPr lang="en-US" sz="1600" dirty="0" smtClean="0">
                <a:latin typeface="Huawei Sans" panose="020C0503030203020204" pitchFamily="34" charset="0"/>
              </a:rPr>
              <a:t>. </a:t>
            </a:r>
            <a:r>
              <a:rPr lang="en-US" sz="1600" dirty="0">
                <a:latin typeface="Huawei Sans" panose="020C0503030203020204" pitchFamily="34" charset="0"/>
              </a:rPr>
              <a:t>In this way, users or network administrators can collect device </a:t>
            </a:r>
            <a:r>
              <a:rPr lang="en-US" sz="1600" dirty="0" smtClean="0">
                <a:latin typeface="Huawei Sans" panose="020C0503030203020204" pitchFamily="34" charset="0"/>
              </a:rPr>
              <a:t>information, which is used to monitor </a:t>
            </a:r>
            <a:r>
              <a:rPr lang="en-US" sz="1600" dirty="0">
                <a:latin typeface="Huawei Sans" panose="020C0503030203020204" pitchFamily="34" charset="0"/>
              </a:rPr>
              <a:t>the device running status and </a:t>
            </a:r>
            <a:r>
              <a:rPr lang="en-US" sz="1600" dirty="0" smtClean="0"/>
              <a:t>locate faults</a:t>
            </a:r>
            <a:r>
              <a:rPr lang="en-US" sz="1600" dirty="0" smtClean="0">
                <a:latin typeface="Huawei Sans" panose="020C0503030203020204" pitchFamily="34" charset="0"/>
              </a:rPr>
              <a:t>.</a:t>
            </a:r>
            <a:endParaRPr lang="en-US" sz="1600" dirty="0">
              <a:latin typeface="Huawei Sans" panose="020C0503030203020204" pitchFamily="34" charset="0"/>
            </a:endParaRPr>
          </a:p>
        </p:txBody>
      </p:sp>
      <p:sp>
        <p:nvSpPr>
          <p:cNvPr id="3" name="标题 2"/>
          <p:cNvSpPr>
            <a:spLocks noGrp="1"/>
          </p:cNvSpPr>
          <p:nvPr>
            <p:ph type="title"/>
          </p:nvPr>
        </p:nvSpPr>
        <p:spPr/>
        <p:txBody>
          <a:bodyPr wrap="square">
            <a:noAutofit/>
          </a:bodyPr>
          <a:lstStyle/>
          <a:p>
            <a:r>
              <a:rPr lang="en-US">
                <a:latin typeface="Huawei Sans" panose="020C0503030203020204" pitchFamily="34" charset="0"/>
              </a:rPr>
              <a:t>Information Center Overview</a:t>
            </a:r>
          </a:p>
        </p:txBody>
      </p:sp>
      <p:graphicFrame>
        <p:nvGraphicFramePr>
          <p:cNvPr id="5" name="表格 4"/>
          <p:cNvGraphicFramePr>
            <a:graphicFrameLocks noGrp="1"/>
          </p:cNvGraphicFramePr>
          <p:nvPr>
            <p:extLst>
              <p:ext uri="{D42A27DB-BD31-4B8C-83A1-F6EECF244321}">
                <p14:modId xmlns:p14="http://schemas.microsoft.com/office/powerpoint/2010/main" val="2503860130"/>
              </p:ext>
            </p:extLst>
          </p:nvPr>
        </p:nvGraphicFramePr>
        <p:xfrm>
          <a:off x="468317" y="3777386"/>
          <a:ext cx="11279188" cy="2288674"/>
        </p:xfrm>
        <a:graphic>
          <a:graphicData uri="http://schemas.openxmlformats.org/drawingml/2006/table">
            <a:tbl>
              <a:tblPr/>
              <a:tblGrid>
                <a:gridCol w="1673304"/>
                <a:gridCol w="9605884"/>
              </a:tblGrid>
              <a:tr h="299895">
                <a:tc>
                  <a:txBody>
                    <a:bodyPr/>
                    <a:lstStyle/>
                    <a:p>
                      <a:pPr algn="ctr" fontAlgn="ctr"/>
                      <a:r>
                        <a:rPr lang="en-US" sz="1400" b="1" dirty="0">
                          <a:solidFill>
                            <a:schemeClr val="bg1"/>
                          </a:solidFill>
                          <a:latin typeface="Huawei Sans" panose="020C0503030203020204" pitchFamily="34" charset="0"/>
                        </a:rPr>
                        <a:t>Information Type</a:t>
                      </a:r>
                    </a:p>
                  </a:txBody>
                  <a:tcPr marL="38100" marR="38100" marT="38100" marB="381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b="1" dirty="0">
                          <a:solidFill>
                            <a:schemeClr val="bg1"/>
                          </a:solidFill>
                          <a:latin typeface="Huawei Sans" panose="020C0503030203020204" pitchFamily="34" charset="0"/>
                        </a:rPr>
                        <a:t>Description</a:t>
                      </a:r>
                    </a:p>
                  </a:txBody>
                  <a:tcPr marL="38100" marR="38100" marT="38100" marB="38100">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852334">
                <a:tc>
                  <a:txBody>
                    <a:bodyPr/>
                    <a:lstStyle/>
                    <a:p>
                      <a:pPr algn="ctr" fontAlgn="ctr"/>
                      <a:r>
                        <a:rPr lang="en-US" sz="1200">
                          <a:latin typeface="Huawei Sans" panose="020C0503030203020204" pitchFamily="34" charset="0"/>
                        </a:rPr>
                        <a:t>Log information</a:t>
                      </a:r>
                    </a:p>
                  </a:txBody>
                  <a:tcPr marL="38100" marR="38100" marT="38100" marB="381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fontAlgn="ctr">
                        <a:buFont typeface="Arial" panose="020B0604020202020204" pitchFamily="34" charset="0"/>
                        <a:buNone/>
                      </a:pPr>
                      <a:r>
                        <a:rPr lang="en-US" sz="1200" dirty="0">
                          <a:latin typeface="Huawei Sans" panose="020C0503030203020204" pitchFamily="34" charset="0"/>
                        </a:rPr>
                        <a:t>Logs record information about user operations, system faults, and system security.</a:t>
                      </a:r>
                    </a:p>
                    <a:p>
                      <a:pPr marL="216000" lvl="0" indent="-171450" fontAlgn="ctr">
                        <a:buFont typeface="Arial" panose="020B0604020202020204" pitchFamily="34" charset="0"/>
                        <a:buChar char="•"/>
                      </a:pPr>
                      <a:r>
                        <a:rPr lang="en-US" sz="1200" dirty="0" smtClean="0">
                          <a:latin typeface="Huawei Sans" panose="020C0503030203020204" pitchFamily="34" charset="0"/>
                        </a:rPr>
                        <a:t>User </a:t>
                      </a:r>
                      <a:r>
                        <a:rPr lang="en-US" sz="1200" dirty="0">
                          <a:latin typeface="Huawei Sans" panose="020C0503030203020204" pitchFamily="34" charset="0"/>
                        </a:rPr>
                        <a:t>logs: record user operations and system running information.</a:t>
                      </a:r>
                    </a:p>
                    <a:p>
                      <a:pPr marL="216000" lvl="0" indent="-171450" fontAlgn="ctr">
                        <a:buFont typeface="Arial" panose="020B0604020202020204" pitchFamily="34" charset="0"/>
                        <a:buChar char="•"/>
                      </a:pPr>
                      <a:r>
                        <a:rPr lang="en-US" sz="1200" dirty="0" smtClean="0">
                          <a:latin typeface="Huawei Sans" panose="020C0503030203020204" pitchFamily="34" charset="0"/>
                        </a:rPr>
                        <a:t>Security </a:t>
                      </a:r>
                      <a:r>
                        <a:rPr lang="en-US" sz="1200" dirty="0">
                          <a:latin typeface="Huawei Sans" panose="020C0503030203020204" pitchFamily="34" charset="0"/>
                        </a:rPr>
                        <a:t>logs: record information about account management, protocols, attack defense, and attack defense status.</a:t>
                      </a:r>
                    </a:p>
                    <a:p>
                      <a:pPr marL="216000" lvl="0" indent="-171450" fontAlgn="ctr">
                        <a:buFont typeface="Arial" panose="020B0604020202020204" pitchFamily="34" charset="0"/>
                        <a:buChar char="•"/>
                      </a:pPr>
                      <a:r>
                        <a:rPr lang="en-US" sz="1200" dirty="0" smtClean="0">
                          <a:latin typeface="Huawei Sans" panose="020C0503030203020204" pitchFamily="34" charset="0"/>
                        </a:rPr>
                        <a:t>Diagnostic </a:t>
                      </a:r>
                      <a:r>
                        <a:rPr lang="en-US" sz="1200" dirty="0">
                          <a:latin typeface="Huawei Sans" panose="020C0503030203020204" pitchFamily="34" charset="0"/>
                        </a:rPr>
                        <a:t>logs: record information that helps locate faults.</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662926">
                <a:tc>
                  <a:txBody>
                    <a:bodyPr/>
                    <a:lstStyle/>
                    <a:p>
                      <a:pPr algn="ctr" fontAlgn="ctr"/>
                      <a:r>
                        <a:rPr lang="en-US" sz="1200">
                          <a:latin typeface="Huawei Sans" panose="020C0503030203020204" pitchFamily="34" charset="0"/>
                        </a:rPr>
                        <a:t>Trap information</a:t>
                      </a:r>
                    </a:p>
                  </a:txBody>
                  <a:tcPr marL="38100" marR="38100" marT="38100" marB="381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fontAlgn="ctr"/>
                      <a:r>
                        <a:rPr lang="en-US" sz="1200" dirty="0">
                          <a:latin typeface="Huawei Sans" panose="020C0503030203020204" pitchFamily="34" charset="0"/>
                        </a:rPr>
                        <a:t>Traps are notifications generated once a system detects faults. Traps record system status information, for example, faults.</a:t>
                      </a:r>
                    </a:p>
                    <a:p>
                      <a:pPr marL="72000" fontAlgn="ctr"/>
                      <a:r>
                        <a:rPr lang="en-US" sz="1200" dirty="0">
                          <a:latin typeface="Huawei Sans" panose="020C0503030203020204" pitchFamily="34" charset="0"/>
                        </a:rPr>
                        <a:t>This type of information is different from log information. The </a:t>
                      </a:r>
                      <a:r>
                        <a:rPr lang="en-US" sz="1200" dirty="0" smtClean="0">
                          <a:latin typeface="Huawei Sans" panose="020C0503030203020204" pitchFamily="34" charset="0"/>
                        </a:rPr>
                        <a:t>major characteristic </a:t>
                      </a:r>
                      <a:r>
                        <a:rPr lang="en-US" sz="1200" dirty="0">
                          <a:latin typeface="Huawei Sans" panose="020C0503030203020204" pitchFamily="34" charset="0"/>
                        </a:rPr>
                        <a:t>of trap information </a:t>
                      </a:r>
                      <a:r>
                        <a:rPr lang="en-US" sz="1200" dirty="0" smtClean="0">
                          <a:latin typeface="Huawei Sans" panose="020C0503030203020204" pitchFamily="34" charset="0"/>
                        </a:rPr>
                        <a:t>is </a:t>
                      </a:r>
                      <a:r>
                        <a:rPr lang="en-US" sz="1200" dirty="0">
                          <a:latin typeface="Huawei Sans" panose="020C0503030203020204" pitchFamily="34" charset="0"/>
                        </a:rPr>
                        <a:t>that administrators must be notified and alerted </a:t>
                      </a:r>
                      <a:r>
                        <a:rPr lang="en-US" sz="1200" dirty="0" smtClean="0">
                          <a:latin typeface="Huawei Sans" panose="020C0503030203020204" pitchFamily="34" charset="0"/>
                        </a:rPr>
                        <a:t>immediately, </a:t>
                      </a:r>
                      <a:r>
                        <a:rPr lang="en-US" sz="1200" dirty="0">
                          <a:latin typeface="Huawei Sans" panose="020C0503030203020204" pitchFamily="34" charset="0"/>
                        </a:rPr>
                        <a:t>and trap information is sensitive to time.</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473519">
                <a:tc>
                  <a:txBody>
                    <a:bodyPr/>
                    <a:lstStyle/>
                    <a:p>
                      <a:pPr algn="ctr" fontAlgn="ctr"/>
                      <a:r>
                        <a:rPr lang="en-US" sz="1200" dirty="0">
                          <a:latin typeface="Huawei Sans" panose="020C0503030203020204" pitchFamily="34" charset="0"/>
                        </a:rPr>
                        <a:t>Debugging information</a:t>
                      </a:r>
                    </a:p>
                  </a:txBody>
                  <a:tcPr marL="38100" marR="38100" marT="38100" marB="38100"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72000" fontAlgn="ctr"/>
                      <a:r>
                        <a:rPr lang="en-US" sz="1200" dirty="0">
                          <a:latin typeface="Huawei Sans" panose="020C0503030203020204" pitchFamily="34" charset="0"/>
                        </a:rPr>
                        <a:t>Debugging information is output by a device and used to monitor the internal running of the device.</a:t>
                      </a:r>
                    </a:p>
                    <a:p>
                      <a:pPr marL="72000" fontAlgn="ctr"/>
                      <a:r>
                        <a:rPr lang="en-US" sz="1200" dirty="0">
                          <a:latin typeface="Huawei Sans" panose="020C0503030203020204" pitchFamily="34" charset="0"/>
                        </a:rPr>
                        <a:t>The device can generate debugging information only after the debugging of a specific module is enabled.</a:t>
                      </a:r>
                    </a:p>
                  </a:txBody>
                  <a:tcP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634206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gn="l">
              <a:lnSpc>
                <a:spcPct val="100000"/>
              </a:lnSpc>
            </a:pPr>
            <a:r>
              <a:rPr lang="en-US" sz="1400" dirty="0">
                <a:latin typeface="Huawei Sans" panose="020C0503030203020204" pitchFamily="34" charset="0"/>
              </a:rPr>
              <a:t>When a large amount of information is generated on a device, it is difficult </a:t>
            </a:r>
            <a:r>
              <a:rPr lang="en-US" sz="1400" dirty="0" smtClean="0">
                <a:latin typeface="Huawei Sans" panose="020C0503030203020204" pitchFamily="34" charset="0"/>
              </a:rPr>
              <a:t>to tell which information can be ignored and which </a:t>
            </a:r>
            <a:r>
              <a:rPr lang="en-US" sz="1400" dirty="0" smtClean="0"/>
              <a:t>information indicates a fault to be dealt with</a:t>
            </a:r>
            <a:r>
              <a:rPr lang="en-US" sz="1400" dirty="0" smtClean="0">
                <a:latin typeface="Huawei Sans" panose="020C0503030203020204" pitchFamily="34" charset="0"/>
              </a:rPr>
              <a:t>. </a:t>
            </a:r>
            <a:r>
              <a:rPr lang="en-US" sz="1400" dirty="0">
                <a:latin typeface="Huawei Sans" panose="020C0503030203020204" pitchFamily="34" charset="0"/>
              </a:rPr>
              <a:t>Information is classified into different </a:t>
            </a:r>
            <a:r>
              <a:rPr lang="en-US" sz="1400" dirty="0" smtClean="0">
                <a:latin typeface="Huawei Sans" panose="020C0503030203020204" pitchFamily="34" charset="0"/>
              </a:rPr>
              <a:t>levels, which helps users efficiently </a:t>
            </a:r>
            <a:r>
              <a:rPr lang="en-US" sz="1400" dirty="0">
                <a:latin typeface="Huawei Sans" panose="020C0503030203020204" pitchFamily="34" charset="0"/>
              </a:rPr>
              <a:t>take </a:t>
            </a:r>
            <a:r>
              <a:rPr lang="en-US" sz="1400" dirty="0" smtClean="0">
                <a:latin typeface="Huawei Sans" panose="020C0503030203020204" pitchFamily="34" charset="0"/>
              </a:rPr>
              <a:t>measures or shield </a:t>
            </a:r>
            <a:r>
              <a:rPr lang="en-US" sz="1400" dirty="0">
                <a:latin typeface="Huawei Sans" panose="020C0503030203020204" pitchFamily="34" charset="0"/>
              </a:rPr>
              <a:t>unnecessary information.</a:t>
            </a:r>
          </a:p>
          <a:p>
            <a:pPr algn="l">
              <a:lnSpc>
                <a:spcPct val="100000"/>
              </a:lnSpc>
            </a:pPr>
            <a:r>
              <a:rPr lang="en-US" sz="1400" dirty="0">
                <a:latin typeface="Huawei Sans" panose="020C0503030203020204" pitchFamily="34" charset="0"/>
              </a:rPr>
              <a:t>Information is classified into eight levels based on its severity </a:t>
            </a:r>
            <a:r>
              <a:rPr lang="en-US" sz="1400" dirty="0" smtClean="0"/>
              <a:t>and</a:t>
            </a:r>
            <a:r>
              <a:rPr lang="en-US" sz="1400" dirty="0" smtClean="0">
                <a:latin typeface="Huawei Sans" panose="020C0503030203020204" pitchFamily="34" charset="0"/>
              </a:rPr>
              <a:t> </a:t>
            </a:r>
            <a:r>
              <a:rPr lang="en-US" sz="1400" dirty="0">
                <a:latin typeface="Huawei Sans" panose="020C0503030203020204" pitchFamily="34" charset="0"/>
              </a:rPr>
              <a:t>urgency. </a:t>
            </a:r>
            <a:r>
              <a:rPr lang="en-US" altLang="zh-CN" sz="1400" dirty="0" smtClean="0">
                <a:latin typeface="Huawei Sans" panose="020C0503030203020204" pitchFamily="34" charset="0"/>
              </a:rPr>
              <a:t>A lower value indicates a higher severity level</a:t>
            </a:r>
            <a:r>
              <a:rPr lang="en-US" altLang="zh-CN" sz="1400" dirty="0"/>
              <a:t>.</a:t>
            </a:r>
            <a:endParaRPr lang="en-US" sz="1400" dirty="0">
              <a:latin typeface="Huawei Sans" panose="020C0503030203020204" pitchFamily="34" charset="0"/>
            </a:endParaRPr>
          </a:p>
          <a:p>
            <a:pPr algn="l">
              <a:lnSpc>
                <a:spcPct val="100000"/>
              </a:lnSpc>
            </a:pPr>
            <a:endParaRPr lang="zh-CN" altLang="en-US" sz="14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dirty="0" smtClean="0">
                <a:latin typeface="Huawei Sans" panose="020C0503030203020204" pitchFamily="34" charset="0"/>
              </a:rPr>
              <a:t>Information Severity</a:t>
            </a:r>
            <a:endParaRPr lang="en-US"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3486011"/>
              </p:ext>
            </p:extLst>
          </p:nvPr>
        </p:nvGraphicFramePr>
        <p:xfrm>
          <a:off x="468317" y="2591228"/>
          <a:ext cx="11277596" cy="3612981"/>
        </p:xfrm>
        <a:graphic>
          <a:graphicData uri="http://schemas.openxmlformats.org/drawingml/2006/table">
            <a:tbl>
              <a:tblPr/>
              <a:tblGrid>
                <a:gridCol w="1403073"/>
                <a:gridCol w="1197125"/>
                <a:gridCol w="8677398"/>
              </a:tblGrid>
              <a:tr h="430020">
                <a:tc>
                  <a:txBody>
                    <a:bodyPr/>
                    <a:lstStyle/>
                    <a:p>
                      <a:pPr algn="ctr" fontAlgn="ctr"/>
                      <a:r>
                        <a:rPr lang="en-US" sz="1200" b="1" dirty="0" smtClean="0">
                          <a:solidFill>
                            <a:schemeClr val="bg1"/>
                          </a:solidFill>
                          <a:latin typeface="Huawei Sans" panose="020C0503030203020204" pitchFamily="34" charset="0"/>
                        </a:rPr>
                        <a:t>Value</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200" b="1" dirty="0">
                          <a:solidFill>
                            <a:schemeClr val="bg1"/>
                          </a:solidFill>
                          <a:latin typeface="Huawei Sans" panose="020C0503030203020204" pitchFamily="34" charset="0"/>
                        </a:rPr>
                        <a:t>Severity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l" fontAlgn="ctr"/>
                      <a:r>
                        <a:rPr lang="en-US" sz="1200" b="1" dirty="0" smtClean="0">
                          <a:solidFill>
                            <a:schemeClr val="bg1"/>
                          </a:solidFill>
                          <a:latin typeface="Huawei Sans" panose="020C0503030203020204" pitchFamily="34" charset="0"/>
                        </a:rPr>
                        <a:t>Description</a:t>
                      </a:r>
                      <a:endParaRPr lang="en-US" sz="1200" b="1"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79429">
                <a:tc>
                  <a:txBody>
                    <a:bodyPr/>
                    <a:lstStyle/>
                    <a:p>
                      <a:pPr algn="ctr" fontAlgn="ctr"/>
                      <a:r>
                        <a:rPr lang="en-US" sz="1100">
                          <a:latin typeface="Huawei Sans" panose="020C0503030203020204" pitchFamily="34" charset="0"/>
                        </a:rPr>
                        <a:t>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dirty="0" smtClean="0">
                          <a:latin typeface="Huawei Sans" panose="020C0503030203020204" pitchFamily="34" charset="0"/>
                        </a:rPr>
                        <a:t>Emergency</a:t>
                      </a:r>
                      <a:endParaRPr lang="en-US" sz="1100" dirty="0">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100">
                          <a:latin typeface="Huawei Sans" panose="020C0503030203020204" pitchFamily="34" charset="0"/>
                        </a:rPr>
                        <a:t>A fatal exception occurs on a device, and the device cannot recover. You must restart the device. For example, a program exception causes the device to restart and memory usage is incorrect.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9429">
                <a:tc>
                  <a:txBody>
                    <a:bodyPr/>
                    <a:lstStyle/>
                    <a:p>
                      <a:pPr algn="ctr" fontAlgn="ctr"/>
                      <a:r>
                        <a:rPr lang="en-US" sz="1100">
                          <a:latin typeface="Huawei Sans" panose="020C0503030203020204" pitchFamily="34" charset="0"/>
                        </a:rPr>
                        <a:t>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dirty="0">
                          <a:latin typeface="Huawei Sans" panose="020C0503030203020204" pitchFamily="34" charset="0"/>
                        </a:rPr>
                        <a:t>Alert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100">
                          <a:latin typeface="Huawei Sans" panose="020C0503030203020204" pitchFamily="34" charset="0"/>
                        </a:rPr>
                        <a:t>A major exception occurs on a device and measures must be taken immediately. For example, the memory usage of a device reaches a specified upper limit.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9429">
                <a:tc>
                  <a:txBody>
                    <a:bodyPr/>
                    <a:lstStyle/>
                    <a:p>
                      <a:pPr algn="ctr" fontAlgn="ctr"/>
                      <a:r>
                        <a:rPr lang="en-US" sz="1100">
                          <a:latin typeface="Huawei Sans" panose="020C0503030203020204" pitchFamily="34" charset="0"/>
                        </a:rPr>
                        <a:t>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dirty="0">
                          <a:latin typeface="Huawei Sans" panose="020C0503030203020204" pitchFamily="34" charset="0"/>
                        </a:rPr>
                        <a:t>Critical</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100">
                          <a:latin typeface="Huawei Sans" panose="020C0503030203020204" pitchFamily="34" charset="0"/>
                        </a:rPr>
                        <a:t>The device is abnormal. You need to take measures to handle a fault or analyze causes. For example, the memory usage of a device is lower than a specified lower threshold or the device is unreachable after BFD detection is performed.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531201">
                <a:tc>
                  <a:txBody>
                    <a:bodyPr/>
                    <a:lstStyle/>
                    <a:p>
                      <a:pPr algn="ctr" fontAlgn="ctr"/>
                      <a:r>
                        <a:rPr lang="en-US" sz="1100">
                          <a:latin typeface="Huawei Sans" panose="020C0503030203020204" pitchFamily="34" charset="0"/>
                        </a:rPr>
                        <a:t>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a:latin typeface="Huawei Sans" panose="020C0503030203020204" pitchFamily="34" charset="0"/>
                        </a:rPr>
                        <a:t>Error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100" dirty="0">
                          <a:latin typeface="Huawei Sans" panose="020C0503030203020204" pitchFamily="34" charset="0"/>
                        </a:rPr>
                        <a:t>Incorrect operations or abnormal device processes occur, which do not affect subsequent services. However, you need to pay attention to and analyze causes. For example, incorrect commands, incorrect passwords, or incorrect protocol packets are detected.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9429">
                <a:tc>
                  <a:txBody>
                    <a:bodyPr/>
                    <a:lstStyle/>
                    <a:p>
                      <a:pPr algn="ctr" fontAlgn="ctr"/>
                      <a:r>
                        <a:rPr lang="en-US" sz="1100">
                          <a:latin typeface="Huawei Sans" panose="020C0503030203020204" pitchFamily="34" charset="0"/>
                        </a:rPr>
                        <a:t>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a:latin typeface="Huawei Sans" panose="020C0503030203020204" pitchFamily="34" charset="0"/>
                        </a:rPr>
                        <a:t>Warning</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100">
                          <a:latin typeface="Huawei Sans" panose="020C0503030203020204" pitchFamily="34" charset="0"/>
                        </a:rPr>
                        <a:t>A device running exception may cause a service fault. For example, a routing process is disabled, a packet loss event is detected by BFD or incorrect protocol packets are detected.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9429">
                <a:tc>
                  <a:txBody>
                    <a:bodyPr/>
                    <a:lstStyle/>
                    <a:p>
                      <a:pPr algn="ctr" fontAlgn="ctr"/>
                      <a:r>
                        <a:rPr lang="en-US" sz="1100">
                          <a:latin typeface="Huawei Sans" panose="020C0503030203020204" pitchFamily="34" charset="0"/>
                        </a:rPr>
                        <a:t>5</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a:latin typeface="Huawei Sans" panose="020C0503030203020204" pitchFamily="34" charset="0"/>
                        </a:rPr>
                        <a:t>Notification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100">
                          <a:latin typeface="Huawei Sans" panose="020C0503030203020204" pitchFamily="34" charset="0"/>
                        </a:rPr>
                        <a:t>Key operation information about the proper running of the device. For example, the interface is shut down, neighbor discovery is performed, and the protocol state machine changes normally.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36428">
                <a:tc>
                  <a:txBody>
                    <a:bodyPr/>
                    <a:lstStyle/>
                    <a:p>
                      <a:pPr algn="ctr" fontAlgn="ctr"/>
                      <a:r>
                        <a:rPr lang="en-US" sz="1100">
                          <a:latin typeface="Huawei Sans" panose="020C0503030203020204" pitchFamily="34" charset="0"/>
                        </a:rPr>
                        <a:t>6</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a:latin typeface="Huawei Sans" panose="020C0503030203020204" pitchFamily="34" charset="0"/>
                        </a:rPr>
                        <a:t>Informational</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100">
                          <a:latin typeface="Huawei Sans" panose="020C0503030203020204" pitchFamily="34" charset="0"/>
                        </a:rPr>
                        <a:t>General operation information about the proper running of the device. For example, a user runs a display command.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36428">
                <a:tc>
                  <a:txBody>
                    <a:bodyPr/>
                    <a:lstStyle/>
                    <a:p>
                      <a:pPr algn="ctr" fontAlgn="ctr"/>
                      <a:r>
                        <a:rPr lang="en-US" sz="1100">
                          <a:latin typeface="Huawei Sans" panose="020C0503030203020204" pitchFamily="34" charset="0"/>
                        </a:rPr>
                        <a:t>7</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100">
                          <a:latin typeface="Huawei Sans" panose="020C0503030203020204" pitchFamily="34" charset="0"/>
                        </a:rPr>
                        <a:t>Debugging</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fontAlgn="ctr"/>
                      <a:r>
                        <a:rPr lang="en-US" sz="1100" dirty="0">
                          <a:latin typeface="Huawei Sans" panose="020C0503030203020204" pitchFamily="34" charset="0"/>
                        </a:rPr>
                        <a:t>Informational only, and no action is required.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287769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algn="l">
              <a:lnSpc>
                <a:spcPct val="100000"/>
              </a:lnSpc>
              <a:buNone/>
            </a:pPr>
            <a:r>
              <a:rPr lang="en-US" sz="1600" dirty="0">
                <a:latin typeface="Huawei Sans" panose="020C0503030203020204" pitchFamily="34" charset="0"/>
              </a:rPr>
              <a:t>The information generated by a device can be output to a remote terminal, console, log buffer, log file, or SNMP agent. To facilitate the output control of information in different directions, the information center defines 10 information channels. The information is output separately in each direction.</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Information Output</a:t>
            </a:r>
          </a:p>
        </p:txBody>
      </p:sp>
      <p:sp>
        <p:nvSpPr>
          <p:cNvPr id="72" name="Can 225">
            <a:extLst>
              <a:ext uri="{FF2B5EF4-FFF2-40B4-BE49-F238E27FC236}">
                <a16:creationId xmlns:a16="http://schemas.microsoft.com/office/drawing/2014/main" xmlns="" id="{33880764-BEFC-48B5-B6D4-7A6A82E01A14}"/>
              </a:ext>
            </a:extLst>
          </p:cNvPr>
          <p:cNvSpPr/>
          <p:nvPr/>
        </p:nvSpPr>
        <p:spPr>
          <a:xfrm rot="5400000">
            <a:off x="6005497" y="1628760"/>
            <a:ext cx="253196" cy="1614471"/>
          </a:xfrm>
          <a:prstGeom prst="can">
            <a:avLst>
              <a:gd name="adj" fmla="val 40000"/>
            </a:avLst>
          </a:prstGeom>
          <a:solidFill>
            <a:srgbClr val="99DFF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Can 9">
            <a:extLst>
              <a:ext uri="{FF2B5EF4-FFF2-40B4-BE49-F238E27FC236}">
                <a16:creationId xmlns:a16="http://schemas.microsoft.com/office/drawing/2014/main" xmlns="" id="{6FA1A2FD-A115-4A43-98B9-2B7D85FFC239}"/>
              </a:ext>
            </a:extLst>
          </p:cNvPr>
          <p:cNvSpPr/>
          <p:nvPr/>
        </p:nvSpPr>
        <p:spPr>
          <a:xfrm rot="5400000">
            <a:off x="6005493" y="4154652"/>
            <a:ext cx="253196" cy="1614471"/>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Can 9">
            <a:extLst>
              <a:ext uri="{FF2B5EF4-FFF2-40B4-BE49-F238E27FC236}">
                <a16:creationId xmlns:a16="http://schemas.microsoft.com/office/drawing/2014/main" xmlns="" id="{FEE14B20-0500-4F8B-8FA5-A945045CF1ED}"/>
              </a:ext>
            </a:extLst>
          </p:cNvPr>
          <p:cNvSpPr/>
          <p:nvPr/>
        </p:nvSpPr>
        <p:spPr>
          <a:xfrm rot="5400000">
            <a:off x="6005497" y="4575634"/>
            <a:ext cx="253196" cy="1614471"/>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Can 9">
            <a:extLst>
              <a:ext uri="{FF2B5EF4-FFF2-40B4-BE49-F238E27FC236}">
                <a16:creationId xmlns:a16="http://schemas.microsoft.com/office/drawing/2014/main" xmlns="" id="{2A74143D-6381-4463-9281-7F49EE9C3C2F}"/>
              </a:ext>
            </a:extLst>
          </p:cNvPr>
          <p:cNvSpPr/>
          <p:nvPr/>
        </p:nvSpPr>
        <p:spPr>
          <a:xfrm rot="5400000">
            <a:off x="6005497" y="4996616"/>
            <a:ext cx="253196" cy="1614471"/>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Can 9">
            <a:extLst>
              <a:ext uri="{FF2B5EF4-FFF2-40B4-BE49-F238E27FC236}">
                <a16:creationId xmlns:a16="http://schemas.microsoft.com/office/drawing/2014/main" xmlns="" id="{3061B6DD-8190-4527-AFE4-9A5A38D86D33}"/>
              </a:ext>
            </a:extLst>
          </p:cNvPr>
          <p:cNvSpPr/>
          <p:nvPr/>
        </p:nvSpPr>
        <p:spPr>
          <a:xfrm rot="5400000">
            <a:off x="6005496" y="5417602"/>
            <a:ext cx="253196" cy="1614471"/>
          </a:xfrm>
          <a:prstGeom prst="can">
            <a:avLst>
              <a:gd name="adj" fmla="val 40000"/>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Can 225">
            <a:extLst>
              <a:ext uri="{FF2B5EF4-FFF2-40B4-BE49-F238E27FC236}">
                <a16:creationId xmlns:a16="http://schemas.microsoft.com/office/drawing/2014/main" xmlns="" id="{EA019D15-ADCF-4B56-875C-E1DA8376B3A5}"/>
              </a:ext>
            </a:extLst>
          </p:cNvPr>
          <p:cNvSpPr/>
          <p:nvPr/>
        </p:nvSpPr>
        <p:spPr>
          <a:xfrm rot="5400000">
            <a:off x="6005495" y="2049742"/>
            <a:ext cx="253196" cy="1614471"/>
          </a:xfrm>
          <a:prstGeom prst="can">
            <a:avLst>
              <a:gd name="adj" fmla="val 40000"/>
            </a:avLst>
          </a:prstGeom>
          <a:solidFill>
            <a:srgbClr val="99DFF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Can 225">
            <a:extLst>
              <a:ext uri="{FF2B5EF4-FFF2-40B4-BE49-F238E27FC236}">
                <a16:creationId xmlns:a16="http://schemas.microsoft.com/office/drawing/2014/main" xmlns="" id="{DFD827AC-CD95-447D-9103-932090251FCF}"/>
              </a:ext>
            </a:extLst>
          </p:cNvPr>
          <p:cNvSpPr/>
          <p:nvPr/>
        </p:nvSpPr>
        <p:spPr>
          <a:xfrm rot="5400000">
            <a:off x="6005494" y="2470724"/>
            <a:ext cx="253196" cy="1614471"/>
          </a:xfrm>
          <a:prstGeom prst="can">
            <a:avLst>
              <a:gd name="adj" fmla="val 40000"/>
            </a:avLst>
          </a:prstGeom>
          <a:solidFill>
            <a:srgbClr val="99DFF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Can 225">
            <a:extLst>
              <a:ext uri="{FF2B5EF4-FFF2-40B4-BE49-F238E27FC236}">
                <a16:creationId xmlns:a16="http://schemas.microsoft.com/office/drawing/2014/main" xmlns="" id="{ABA94E5A-40C7-4596-BDD1-68AFA2448882}"/>
              </a:ext>
            </a:extLst>
          </p:cNvPr>
          <p:cNvSpPr/>
          <p:nvPr/>
        </p:nvSpPr>
        <p:spPr>
          <a:xfrm rot="5400000">
            <a:off x="6005493" y="2891706"/>
            <a:ext cx="253196" cy="1614471"/>
          </a:xfrm>
          <a:prstGeom prst="can">
            <a:avLst>
              <a:gd name="adj" fmla="val 40000"/>
            </a:avLst>
          </a:prstGeom>
          <a:solidFill>
            <a:srgbClr val="99DFF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Can 225">
            <a:extLst>
              <a:ext uri="{FF2B5EF4-FFF2-40B4-BE49-F238E27FC236}">
                <a16:creationId xmlns:a16="http://schemas.microsoft.com/office/drawing/2014/main" xmlns="" id="{47216245-AF67-424F-9863-3E4CB49C99B3}"/>
              </a:ext>
            </a:extLst>
          </p:cNvPr>
          <p:cNvSpPr/>
          <p:nvPr/>
        </p:nvSpPr>
        <p:spPr>
          <a:xfrm rot="5400000">
            <a:off x="6004446" y="3733670"/>
            <a:ext cx="253196" cy="1614471"/>
          </a:xfrm>
          <a:prstGeom prst="can">
            <a:avLst>
              <a:gd name="adj" fmla="val 40000"/>
            </a:avLst>
          </a:prstGeom>
          <a:solidFill>
            <a:srgbClr val="99DFF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Can 225">
            <a:extLst>
              <a:ext uri="{FF2B5EF4-FFF2-40B4-BE49-F238E27FC236}">
                <a16:creationId xmlns:a16="http://schemas.microsoft.com/office/drawing/2014/main" xmlns="" id="{D9D150A3-E9E9-497C-AA92-BF5E2C39B68B}"/>
              </a:ext>
            </a:extLst>
          </p:cNvPr>
          <p:cNvSpPr/>
          <p:nvPr/>
        </p:nvSpPr>
        <p:spPr>
          <a:xfrm rot="5400000">
            <a:off x="6005493" y="3312688"/>
            <a:ext cx="253196" cy="1614471"/>
          </a:xfrm>
          <a:prstGeom prst="can">
            <a:avLst>
              <a:gd name="adj" fmla="val 40000"/>
            </a:avLst>
          </a:prstGeom>
          <a:solidFill>
            <a:srgbClr val="99DFF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blank-file_1299">
            <a:extLst>
              <a:ext uri="{FF2B5EF4-FFF2-40B4-BE49-F238E27FC236}">
                <a16:creationId xmlns:a16="http://schemas.microsoft.com/office/drawing/2014/main" xmlns="" id="{23B5C088-EDAF-4DEE-B808-6BE9D9AC130F}"/>
              </a:ext>
            </a:extLst>
          </p:cNvPr>
          <p:cNvSpPr>
            <a:spLocks noChangeAspect="1"/>
          </p:cNvSpPr>
          <p:nvPr/>
        </p:nvSpPr>
        <p:spPr bwMode="auto">
          <a:xfrm>
            <a:off x="3047224" y="3011492"/>
            <a:ext cx="303129" cy="393066"/>
          </a:xfrm>
          <a:custGeom>
            <a:avLst/>
            <a:gdLst>
              <a:gd name="T0" fmla="*/ 230 w 267"/>
              <a:gd name="T1" fmla="*/ 56 h 347"/>
              <a:gd name="T2" fmla="*/ 220 w 267"/>
              <a:gd name="T3" fmla="*/ 46 h 347"/>
              <a:gd name="T4" fmla="*/ 211 w 267"/>
              <a:gd name="T5" fmla="*/ 36 h 347"/>
              <a:gd name="T6" fmla="*/ 160 w 267"/>
              <a:gd name="T7" fmla="*/ 0 h 347"/>
              <a:gd name="T8" fmla="*/ 53 w 267"/>
              <a:gd name="T9" fmla="*/ 0 h 347"/>
              <a:gd name="T10" fmla="*/ 0 w 267"/>
              <a:gd name="T11" fmla="*/ 53 h 347"/>
              <a:gd name="T12" fmla="*/ 0 w 267"/>
              <a:gd name="T13" fmla="*/ 293 h 347"/>
              <a:gd name="T14" fmla="*/ 53 w 267"/>
              <a:gd name="T15" fmla="*/ 347 h 347"/>
              <a:gd name="T16" fmla="*/ 213 w 267"/>
              <a:gd name="T17" fmla="*/ 347 h 347"/>
              <a:gd name="T18" fmla="*/ 267 w 267"/>
              <a:gd name="T19" fmla="*/ 293 h 347"/>
              <a:gd name="T20" fmla="*/ 267 w 267"/>
              <a:gd name="T21" fmla="*/ 107 h 347"/>
              <a:gd name="T22" fmla="*/ 230 w 267"/>
              <a:gd name="T23" fmla="*/ 56 h 347"/>
              <a:gd name="T24" fmla="*/ 240 w 267"/>
              <a:gd name="T25" fmla="*/ 293 h 347"/>
              <a:gd name="T26" fmla="*/ 213 w 267"/>
              <a:gd name="T27" fmla="*/ 320 h 347"/>
              <a:gd name="T28" fmla="*/ 53 w 267"/>
              <a:gd name="T29" fmla="*/ 320 h 347"/>
              <a:gd name="T30" fmla="*/ 27 w 267"/>
              <a:gd name="T31" fmla="*/ 293 h 347"/>
              <a:gd name="T32" fmla="*/ 27 w 267"/>
              <a:gd name="T33" fmla="*/ 53 h 347"/>
              <a:gd name="T34" fmla="*/ 53 w 267"/>
              <a:gd name="T35" fmla="*/ 27 h 347"/>
              <a:gd name="T36" fmla="*/ 151 w 267"/>
              <a:gd name="T37" fmla="*/ 27 h 347"/>
              <a:gd name="T38" fmla="*/ 160 w 267"/>
              <a:gd name="T39" fmla="*/ 53 h 347"/>
              <a:gd name="T40" fmla="*/ 160 w 267"/>
              <a:gd name="T41" fmla="*/ 93 h 347"/>
              <a:gd name="T42" fmla="*/ 173 w 267"/>
              <a:gd name="T43" fmla="*/ 107 h 347"/>
              <a:gd name="T44" fmla="*/ 213 w 267"/>
              <a:gd name="T45" fmla="*/ 107 h 347"/>
              <a:gd name="T46" fmla="*/ 240 w 267"/>
              <a:gd name="T47" fmla="*/ 120 h 347"/>
              <a:gd name="T48" fmla="*/ 240 w 267"/>
              <a:gd name="T49" fmla="*/ 29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7" h="347">
                <a:moveTo>
                  <a:pt x="230" y="56"/>
                </a:moveTo>
                <a:cubicBezTo>
                  <a:pt x="227" y="53"/>
                  <a:pt x="224" y="50"/>
                  <a:pt x="220" y="46"/>
                </a:cubicBezTo>
                <a:cubicBezTo>
                  <a:pt x="217" y="43"/>
                  <a:pt x="214" y="40"/>
                  <a:pt x="211" y="36"/>
                </a:cubicBezTo>
                <a:cubicBezTo>
                  <a:pt x="188" y="13"/>
                  <a:pt x="174" y="0"/>
                  <a:pt x="160" y="0"/>
                </a:cubicBezTo>
                <a:lnTo>
                  <a:pt x="53" y="0"/>
                </a:lnTo>
                <a:cubicBezTo>
                  <a:pt x="24" y="0"/>
                  <a:pt x="0" y="24"/>
                  <a:pt x="0" y="53"/>
                </a:cubicBezTo>
                <a:lnTo>
                  <a:pt x="0" y="293"/>
                </a:lnTo>
                <a:cubicBezTo>
                  <a:pt x="0" y="323"/>
                  <a:pt x="24" y="347"/>
                  <a:pt x="53" y="347"/>
                </a:cubicBezTo>
                <a:lnTo>
                  <a:pt x="213" y="347"/>
                </a:lnTo>
                <a:cubicBezTo>
                  <a:pt x="243" y="347"/>
                  <a:pt x="267" y="323"/>
                  <a:pt x="267" y="293"/>
                </a:cubicBezTo>
                <a:lnTo>
                  <a:pt x="267" y="107"/>
                </a:lnTo>
                <a:cubicBezTo>
                  <a:pt x="267" y="93"/>
                  <a:pt x="253" y="79"/>
                  <a:pt x="230" y="56"/>
                </a:cubicBezTo>
                <a:close/>
                <a:moveTo>
                  <a:pt x="240" y="293"/>
                </a:moveTo>
                <a:cubicBezTo>
                  <a:pt x="240" y="308"/>
                  <a:pt x="228" y="320"/>
                  <a:pt x="213" y="320"/>
                </a:cubicBezTo>
                <a:lnTo>
                  <a:pt x="53" y="320"/>
                </a:lnTo>
                <a:cubicBezTo>
                  <a:pt x="39" y="320"/>
                  <a:pt x="27" y="308"/>
                  <a:pt x="27" y="293"/>
                </a:cubicBezTo>
                <a:lnTo>
                  <a:pt x="27" y="53"/>
                </a:lnTo>
                <a:cubicBezTo>
                  <a:pt x="27" y="39"/>
                  <a:pt x="39" y="27"/>
                  <a:pt x="53" y="27"/>
                </a:cubicBezTo>
                <a:lnTo>
                  <a:pt x="151" y="27"/>
                </a:lnTo>
                <a:cubicBezTo>
                  <a:pt x="160" y="29"/>
                  <a:pt x="160" y="41"/>
                  <a:pt x="160" y="53"/>
                </a:cubicBezTo>
                <a:lnTo>
                  <a:pt x="160" y="93"/>
                </a:lnTo>
                <a:cubicBezTo>
                  <a:pt x="160" y="101"/>
                  <a:pt x="166" y="107"/>
                  <a:pt x="173" y="107"/>
                </a:cubicBezTo>
                <a:lnTo>
                  <a:pt x="213" y="107"/>
                </a:lnTo>
                <a:cubicBezTo>
                  <a:pt x="227" y="107"/>
                  <a:pt x="240" y="107"/>
                  <a:pt x="240" y="120"/>
                </a:cubicBezTo>
                <a:lnTo>
                  <a:pt x="240" y="293"/>
                </a:lnTo>
                <a:close/>
              </a:path>
            </a:pathLst>
          </a:custGeom>
          <a:solidFill>
            <a:schemeClr val="accent1"/>
          </a:solidFill>
          <a:ln>
            <a:noFill/>
          </a:ln>
        </p:spPr>
        <p:txBody>
          <a:bodyPr wrap="square">
            <a:noAutofit/>
          </a:bodyPr>
          <a:lstStyle/>
          <a:p>
            <a:pPr fontAlgn="ctr"/>
            <a:endParaRPr lang="zh-CN" altLang="en-US">
              <a:latin typeface="Huawei Sans" panose="020C0503030203020204" pitchFamily="34" charset="0"/>
            </a:endParaRPr>
          </a:p>
        </p:txBody>
      </p:sp>
      <p:sp>
        <p:nvSpPr>
          <p:cNvPr id="83" name="blank-file_1299">
            <a:extLst>
              <a:ext uri="{FF2B5EF4-FFF2-40B4-BE49-F238E27FC236}">
                <a16:creationId xmlns:a16="http://schemas.microsoft.com/office/drawing/2014/main" xmlns="" id="{781C9248-F215-41F4-829F-A64D6439B963}"/>
              </a:ext>
            </a:extLst>
          </p:cNvPr>
          <p:cNvSpPr>
            <a:spLocks noChangeAspect="1"/>
          </p:cNvSpPr>
          <p:nvPr/>
        </p:nvSpPr>
        <p:spPr bwMode="auto">
          <a:xfrm>
            <a:off x="3056567" y="3722215"/>
            <a:ext cx="303129" cy="393066"/>
          </a:xfrm>
          <a:custGeom>
            <a:avLst/>
            <a:gdLst>
              <a:gd name="T0" fmla="*/ 230 w 267"/>
              <a:gd name="T1" fmla="*/ 56 h 347"/>
              <a:gd name="T2" fmla="*/ 220 w 267"/>
              <a:gd name="T3" fmla="*/ 46 h 347"/>
              <a:gd name="T4" fmla="*/ 211 w 267"/>
              <a:gd name="T5" fmla="*/ 36 h 347"/>
              <a:gd name="T6" fmla="*/ 160 w 267"/>
              <a:gd name="T7" fmla="*/ 0 h 347"/>
              <a:gd name="T8" fmla="*/ 53 w 267"/>
              <a:gd name="T9" fmla="*/ 0 h 347"/>
              <a:gd name="T10" fmla="*/ 0 w 267"/>
              <a:gd name="T11" fmla="*/ 53 h 347"/>
              <a:gd name="T12" fmla="*/ 0 w 267"/>
              <a:gd name="T13" fmla="*/ 293 h 347"/>
              <a:gd name="T14" fmla="*/ 53 w 267"/>
              <a:gd name="T15" fmla="*/ 347 h 347"/>
              <a:gd name="T16" fmla="*/ 213 w 267"/>
              <a:gd name="T17" fmla="*/ 347 h 347"/>
              <a:gd name="T18" fmla="*/ 267 w 267"/>
              <a:gd name="T19" fmla="*/ 293 h 347"/>
              <a:gd name="T20" fmla="*/ 267 w 267"/>
              <a:gd name="T21" fmla="*/ 107 h 347"/>
              <a:gd name="T22" fmla="*/ 230 w 267"/>
              <a:gd name="T23" fmla="*/ 56 h 347"/>
              <a:gd name="T24" fmla="*/ 240 w 267"/>
              <a:gd name="T25" fmla="*/ 293 h 347"/>
              <a:gd name="T26" fmla="*/ 213 w 267"/>
              <a:gd name="T27" fmla="*/ 320 h 347"/>
              <a:gd name="T28" fmla="*/ 53 w 267"/>
              <a:gd name="T29" fmla="*/ 320 h 347"/>
              <a:gd name="T30" fmla="*/ 27 w 267"/>
              <a:gd name="T31" fmla="*/ 293 h 347"/>
              <a:gd name="T32" fmla="*/ 27 w 267"/>
              <a:gd name="T33" fmla="*/ 53 h 347"/>
              <a:gd name="T34" fmla="*/ 53 w 267"/>
              <a:gd name="T35" fmla="*/ 27 h 347"/>
              <a:gd name="T36" fmla="*/ 151 w 267"/>
              <a:gd name="T37" fmla="*/ 27 h 347"/>
              <a:gd name="T38" fmla="*/ 160 w 267"/>
              <a:gd name="T39" fmla="*/ 53 h 347"/>
              <a:gd name="T40" fmla="*/ 160 w 267"/>
              <a:gd name="T41" fmla="*/ 93 h 347"/>
              <a:gd name="T42" fmla="*/ 173 w 267"/>
              <a:gd name="T43" fmla="*/ 107 h 347"/>
              <a:gd name="T44" fmla="*/ 213 w 267"/>
              <a:gd name="T45" fmla="*/ 107 h 347"/>
              <a:gd name="T46" fmla="*/ 240 w 267"/>
              <a:gd name="T47" fmla="*/ 120 h 347"/>
              <a:gd name="T48" fmla="*/ 240 w 267"/>
              <a:gd name="T49" fmla="*/ 29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7" h="347">
                <a:moveTo>
                  <a:pt x="230" y="56"/>
                </a:moveTo>
                <a:cubicBezTo>
                  <a:pt x="227" y="53"/>
                  <a:pt x="224" y="50"/>
                  <a:pt x="220" y="46"/>
                </a:cubicBezTo>
                <a:cubicBezTo>
                  <a:pt x="217" y="43"/>
                  <a:pt x="214" y="40"/>
                  <a:pt x="211" y="36"/>
                </a:cubicBezTo>
                <a:cubicBezTo>
                  <a:pt x="188" y="13"/>
                  <a:pt x="174" y="0"/>
                  <a:pt x="160" y="0"/>
                </a:cubicBezTo>
                <a:lnTo>
                  <a:pt x="53" y="0"/>
                </a:lnTo>
                <a:cubicBezTo>
                  <a:pt x="24" y="0"/>
                  <a:pt x="0" y="24"/>
                  <a:pt x="0" y="53"/>
                </a:cubicBezTo>
                <a:lnTo>
                  <a:pt x="0" y="293"/>
                </a:lnTo>
                <a:cubicBezTo>
                  <a:pt x="0" y="323"/>
                  <a:pt x="24" y="347"/>
                  <a:pt x="53" y="347"/>
                </a:cubicBezTo>
                <a:lnTo>
                  <a:pt x="213" y="347"/>
                </a:lnTo>
                <a:cubicBezTo>
                  <a:pt x="243" y="347"/>
                  <a:pt x="267" y="323"/>
                  <a:pt x="267" y="293"/>
                </a:cubicBezTo>
                <a:lnTo>
                  <a:pt x="267" y="107"/>
                </a:lnTo>
                <a:cubicBezTo>
                  <a:pt x="267" y="93"/>
                  <a:pt x="253" y="79"/>
                  <a:pt x="230" y="56"/>
                </a:cubicBezTo>
                <a:close/>
                <a:moveTo>
                  <a:pt x="240" y="293"/>
                </a:moveTo>
                <a:cubicBezTo>
                  <a:pt x="240" y="308"/>
                  <a:pt x="228" y="320"/>
                  <a:pt x="213" y="320"/>
                </a:cubicBezTo>
                <a:lnTo>
                  <a:pt x="53" y="320"/>
                </a:lnTo>
                <a:cubicBezTo>
                  <a:pt x="39" y="320"/>
                  <a:pt x="27" y="308"/>
                  <a:pt x="27" y="293"/>
                </a:cubicBezTo>
                <a:lnTo>
                  <a:pt x="27" y="53"/>
                </a:lnTo>
                <a:cubicBezTo>
                  <a:pt x="27" y="39"/>
                  <a:pt x="39" y="27"/>
                  <a:pt x="53" y="27"/>
                </a:cubicBezTo>
                <a:lnTo>
                  <a:pt x="151" y="27"/>
                </a:lnTo>
                <a:cubicBezTo>
                  <a:pt x="160" y="29"/>
                  <a:pt x="160" y="41"/>
                  <a:pt x="160" y="53"/>
                </a:cubicBezTo>
                <a:lnTo>
                  <a:pt x="160" y="93"/>
                </a:lnTo>
                <a:cubicBezTo>
                  <a:pt x="160" y="101"/>
                  <a:pt x="166" y="107"/>
                  <a:pt x="173" y="107"/>
                </a:cubicBezTo>
                <a:lnTo>
                  <a:pt x="213" y="107"/>
                </a:lnTo>
                <a:cubicBezTo>
                  <a:pt x="227" y="107"/>
                  <a:pt x="240" y="107"/>
                  <a:pt x="240" y="120"/>
                </a:cubicBezTo>
                <a:lnTo>
                  <a:pt x="240" y="293"/>
                </a:lnTo>
                <a:close/>
              </a:path>
            </a:pathLst>
          </a:custGeom>
          <a:solidFill>
            <a:schemeClr val="accent1"/>
          </a:solidFill>
          <a:ln>
            <a:noFill/>
          </a:ln>
        </p:spPr>
        <p:txBody>
          <a:bodyPr wrap="square">
            <a:noAutofit/>
          </a:bodyPr>
          <a:lstStyle/>
          <a:p>
            <a:pPr fontAlgn="ctr"/>
            <a:endParaRPr lang="zh-CN" altLang="en-US">
              <a:latin typeface="Huawei Sans" panose="020C0503030203020204" pitchFamily="34" charset="0"/>
            </a:endParaRPr>
          </a:p>
        </p:txBody>
      </p:sp>
      <p:sp>
        <p:nvSpPr>
          <p:cNvPr id="84" name="blank-file_1299">
            <a:extLst>
              <a:ext uri="{FF2B5EF4-FFF2-40B4-BE49-F238E27FC236}">
                <a16:creationId xmlns:a16="http://schemas.microsoft.com/office/drawing/2014/main" xmlns="" id="{91669500-5AF8-491E-A7A1-F80DAC09BCFF}"/>
              </a:ext>
            </a:extLst>
          </p:cNvPr>
          <p:cNvSpPr>
            <a:spLocks noChangeAspect="1"/>
          </p:cNvSpPr>
          <p:nvPr/>
        </p:nvSpPr>
        <p:spPr bwMode="auto">
          <a:xfrm>
            <a:off x="3047223" y="4432938"/>
            <a:ext cx="303129" cy="393066"/>
          </a:xfrm>
          <a:custGeom>
            <a:avLst/>
            <a:gdLst>
              <a:gd name="T0" fmla="*/ 230 w 267"/>
              <a:gd name="T1" fmla="*/ 56 h 347"/>
              <a:gd name="T2" fmla="*/ 220 w 267"/>
              <a:gd name="T3" fmla="*/ 46 h 347"/>
              <a:gd name="T4" fmla="*/ 211 w 267"/>
              <a:gd name="T5" fmla="*/ 36 h 347"/>
              <a:gd name="T6" fmla="*/ 160 w 267"/>
              <a:gd name="T7" fmla="*/ 0 h 347"/>
              <a:gd name="T8" fmla="*/ 53 w 267"/>
              <a:gd name="T9" fmla="*/ 0 h 347"/>
              <a:gd name="T10" fmla="*/ 0 w 267"/>
              <a:gd name="T11" fmla="*/ 53 h 347"/>
              <a:gd name="T12" fmla="*/ 0 w 267"/>
              <a:gd name="T13" fmla="*/ 293 h 347"/>
              <a:gd name="T14" fmla="*/ 53 w 267"/>
              <a:gd name="T15" fmla="*/ 347 h 347"/>
              <a:gd name="T16" fmla="*/ 213 w 267"/>
              <a:gd name="T17" fmla="*/ 347 h 347"/>
              <a:gd name="T18" fmla="*/ 267 w 267"/>
              <a:gd name="T19" fmla="*/ 293 h 347"/>
              <a:gd name="T20" fmla="*/ 267 w 267"/>
              <a:gd name="T21" fmla="*/ 107 h 347"/>
              <a:gd name="T22" fmla="*/ 230 w 267"/>
              <a:gd name="T23" fmla="*/ 56 h 347"/>
              <a:gd name="T24" fmla="*/ 240 w 267"/>
              <a:gd name="T25" fmla="*/ 293 h 347"/>
              <a:gd name="T26" fmla="*/ 213 w 267"/>
              <a:gd name="T27" fmla="*/ 320 h 347"/>
              <a:gd name="T28" fmla="*/ 53 w 267"/>
              <a:gd name="T29" fmla="*/ 320 h 347"/>
              <a:gd name="T30" fmla="*/ 27 w 267"/>
              <a:gd name="T31" fmla="*/ 293 h 347"/>
              <a:gd name="T32" fmla="*/ 27 w 267"/>
              <a:gd name="T33" fmla="*/ 53 h 347"/>
              <a:gd name="T34" fmla="*/ 53 w 267"/>
              <a:gd name="T35" fmla="*/ 27 h 347"/>
              <a:gd name="T36" fmla="*/ 151 w 267"/>
              <a:gd name="T37" fmla="*/ 27 h 347"/>
              <a:gd name="T38" fmla="*/ 160 w 267"/>
              <a:gd name="T39" fmla="*/ 53 h 347"/>
              <a:gd name="T40" fmla="*/ 160 w 267"/>
              <a:gd name="T41" fmla="*/ 93 h 347"/>
              <a:gd name="T42" fmla="*/ 173 w 267"/>
              <a:gd name="T43" fmla="*/ 107 h 347"/>
              <a:gd name="T44" fmla="*/ 213 w 267"/>
              <a:gd name="T45" fmla="*/ 107 h 347"/>
              <a:gd name="T46" fmla="*/ 240 w 267"/>
              <a:gd name="T47" fmla="*/ 120 h 347"/>
              <a:gd name="T48" fmla="*/ 240 w 267"/>
              <a:gd name="T49" fmla="*/ 29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7" h="347">
                <a:moveTo>
                  <a:pt x="230" y="56"/>
                </a:moveTo>
                <a:cubicBezTo>
                  <a:pt x="227" y="53"/>
                  <a:pt x="224" y="50"/>
                  <a:pt x="220" y="46"/>
                </a:cubicBezTo>
                <a:cubicBezTo>
                  <a:pt x="217" y="43"/>
                  <a:pt x="214" y="40"/>
                  <a:pt x="211" y="36"/>
                </a:cubicBezTo>
                <a:cubicBezTo>
                  <a:pt x="188" y="13"/>
                  <a:pt x="174" y="0"/>
                  <a:pt x="160" y="0"/>
                </a:cubicBezTo>
                <a:lnTo>
                  <a:pt x="53" y="0"/>
                </a:lnTo>
                <a:cubicBezTo>
                  <a:pt x="24" y="0"/>
                  <a:pt x="0" y="24"/>
                  <a:pt x="0" y="53"/>
                </a:cubicBezTo>
                <a:lnTo>
                  <a:pt x="0" y="293"/>
                </a:lnTo>
                <a:cubicBezTo>
                  <a:pt x="0" y="323"/>
                  <a:pt x="24" y="347"/>
                  <a:pt x="53" y="347"/>
                </a:cubicBezTo>
                <a:lnTo>
                  <a:pt x="213" y="347"/>
                </a:lnTo>
                <a:cubicBezTo>
                  <a:pt x="243" y="347"/>
                  <a:pt x="267" y="323"/>
                  <a:pt x="267" y="293"/>
                </a:cubicBezTo>
                <a:lnTo>
                  <a:pt x="267" y="107"/>
                </a:lnTo>
                <a:cubicBezTo>
                  <a:pt x="267" y="93"/>
                  <a:pt x="253" y="79"/>
                  <a:pt x="230" y="56"/>
                </a:cubicBezTo>
                <a:close/>
                <a:moveTo>
                  <a:pt x="240" y="293"/>
                </a:moveTo>
                <a:cubicBezTo>
                  <a:pt x="240" y="308"/>
                  <a:pt x="228" y="320"/>
                  <a:pt x="213" y="320"/>
                </a:cubicBezTo>
                <a:lnTo>
                  <a:pt x="53" y="320"/>
                </a:lnTo>
                <a:cubicBezTo>
                  <a:pt x="39" y="320"/>
                  <a:pt x="27" y="308"/>
                  <a:pt x="27" y="293"/>
                </a:cubicBezTo>
                <a:lnTo>
                  <a:pt x="27" y="53"/>
                </a:lnTo>
                <a:cubicBezTo>
                  <a:pt x="27" y="39"/>
                  <a:pt x="39" y="27"/>
                  <a:pt x="53" y="27"/>
                </a:cubicBezTo>
                <a:lnTo>
                  <a:pt x="151" y="27"/>
                </a:lnTo>
                <a:cubicBezTo>
                  <a:pt x="160" y="29"/>
                  <a:pt x="160" y="41"/>
                  <a:pt x="160" y="53"/>
                </a:cubicBezTo>
                <a:lnTo>
                  <a:pt x="160" y="93"/>
                </a:lnTo>
                <a:cubicBezTo>
                  <a:pt x="160" y="101"/>
                  <a:pt x="166" y="107"/>
                  <a:pt x="173" y="107"/>
                </a:cubicBezTo>
                <a:lnTo>
                  <a:pt x="213" y="107"/>
                </a:lnTo>
                <a:cubicBezTo>
                  <a:pt x="227" y="107"/>
                  <a:pt x="240" y="107"/>
                  <a:pt x="240" y="120"/>
                </a:cubicBezTo>
                <a:lnTo>
                  <a:pt x="240" y="293"/>
                </a:lnTo>
                <a:close/>
              </a:path>
            </a:pathLst>
          </a:custGeom>
          <a:solidFill>
            <a:schemeClr val="accent1"/>
          </a:solidFill>
          <a:ln>
            <a:noFill/>
          </a:ln>
        </p:spPr>
        <p:txBody>
          <a:bodyPr wrap="square">
            <a:noAutofit/>
          </a:bodyPr>
          <a:lstStyle/>
          <a:p>
            <a:pPr fontAlgn="ctr"/>
            <a:endParaRPr lang="zh-CN" altLang="en-US">
              <a:latin typeface="Huawei Sans" panose="020C0503030203020204" pitchFamily="34" charset="0"/>
            </a:endParaRPr>
          </a:p>
        </p:txBody>
      </p:sp>
      <p:sp>
        <p:nvSpPr>
          <p:cNvPr id="85" name="TextBox 16">
            <a:extLst>
              <a:ext uri="{FF2B5EF4-FFF2-40B4-BE49-F238E27FC236}">
                <a16:creationId xmlns:a16="http://schemas.microsoft.com/office/drawing/2014/main" xmlns="" id="{4849523F-4E0A-410A-8715-D105FD18C781}"/>
              </a:ext>
            </a:extLst>
          </p:cNvPr>
          <p:cNvSpPr txBox="1"/>
          <p:nvPr/>
        </p:nvSpPr>
        <p:spPr>
          <a:xfrm>
            <a:off x="1608925" y="3044033"/>
            <a:ext cx="1456315" cy="276999"/>
          </a:xfrm>
          <a:prstGeom prst="rect">
            <a:avLst/>
          </a:prstGeom>
          <a:noFill/>
        </p:spPr>
        <p:txBody>
          <a:bodyPr wrap="square" rtlCol="0">
            <a:noAutofit/>
          </a:bodyPr>
          <a:lstStyle/>
          <a:p>
            <a:pPr algn="r" fontAlgn="ctr"/>
            <a:r>
              <a:rPr lang="en-US" sz="1200" dirty="0">
                <a:latin typeface="Huawei Sans" panose="020C0503030203020204" pitchFamily="34" charset="0"/>
                <a:ea typeface="方正兰亭黑简体" panose="02000000000000000000" pitchFamily="2" charset="-122"/>
              </a:rPr>
              <a:t>Log information</a:t>
            </a:r>
          </a:p>
        </p:txBody>
      </p:sp>
      <p:sp>
        <p:nvSpPr>
          <p:cNvPr id="86" name="TextBox 17">
            <a:extLst>
              <a:ext uri="{FF2B5EF4-FFF2-40B4-BE49-F238E27FC236}">
                <a16:creationId xmlns:a16="http://schemas.microsoft.com/office/drawing/2014/main" xmlns="" id="{B8C67C36-71C4-43A2-8933-2658F49A44B2}"/>
              </a:ext>
            </a:extLst>
          </p:cNvPr>
          <p:cNvSpPr txBox="1"/>
          <p:nvPr/>
        </p:nvSpPr>
        <p:spPr>
          <a:xfrm>
            <a:off x="1487097" y="3764859"/>
            <a:ext cx="1578143" cy="276999"/>
          </a:xfrm>
          <a:prstGeom prst="rect">
            <a:avLst/>
          </a:prstGeom>
          <a:noFill/>
        </p:spPr>
        <p:txBody>
          <a:bodyPr wrap="square" rtlCol="0">
            <a:noAutofit/>
          </a:bodyPr>
          <a:lstStyle/>
          <a:p>
            <a:pPr algn="r" fontAlgn="ctr"/>
            <a:r>
              <a:rPr lang="en-US" sz="1200">
                <a:latin typeface="Huawei Sans" panose="020C0503030203020204" pitchFamily="34" charset="0"/>
                <a:ea typeface="方正兰亭黑简体" panose="02000000000000000000" pitchFamily="2" charset="-122"/>
              </a:rPr>
              <a:t>Trap information</a:t>
            </a:r>
          </a:p>
        </p:txBody>
      </p:sp>
      <p:sp>
        <p:nvSpPr>
          <p:cNvPr id="87" name="TextBox 18">
            <a:extLst>
              <a:ext uri="{FF2B5EF4-FFF2-40B4-BE49-F238E27FC236}">
                <a16:creationId xmlns:a16="http://schemas.microsoft.com/office/drawing/2014/main" xmlns="" id="{E6CB9CE9-2084-4E8F-9584-09B9DE1431D0}"/>
              </a:ext>
            </a:extLst>
          </p:cNvPr>
          <p:cNvSpPr txBox="1"/>
          <p:nvPr/>
        </p:nvSpPr>
        <p:spPr>
          <a:xfrm>
            <a:off x="1209076" y="4475582"/>
            <a:ext cx="1856164" cy="276999"/>
          </a:xfrm>
          <a:prstGeom prst="rect">
            <a:avLst/>
          </a:prstGeom>
          <a:noFill/>
        </p:spPr>
        <p:txBody>
          <a:bodyPr wrap="square" rtlCol="0">
            <a:noAutofit/>
          </a:bodyPr>
          <a:lstStyle/>
          <a:p>
            <a:pPr algn="r" fontAlgn="ctr"/>
            <a:r>
              <a:rPr lang="en-US" sz="1200">
                <a:latin typeface="Huawei Sans" panose="020C0503030203020204" pitchFamily="34" charset="0"/>
                <a:ea typeface="方正兰亭黑简体" panose="02000000000000000000" pitchFamily="2" charset="-122"/>
              </a:rPr>
              <a:t>Debugging information</a:t>
            </a:r>
          </a:p>
        </p:txBody>
      </p:sp>
      <p:sp>
        <p:nvSpPr>
          <p:cNvPr id="88" name="TextBox 19">
            <a:extLst>
              <a:ext uri="{FF2B5EF4-FFF2-40B4-BE49-F238E27FC236}">
                <a16:creationId xmlns:a16="http://schemas.microsoft.com/office/drawing/2014/main" xmlns="" id="{BB136844-A101-4CDE-8609-F05D9505C385}"/>
              </a:ext>
            </a:extLst>
          </p:cNvPr>
          <p:cNvSpPr txBox="1"/>
          <p:nvPr/>
        </p:nvSpPr>
        <p:spPr>
          <a:xfrm>
            <a:off x="5739160" y="2289533"/>
            <a:ext cx="73449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Console</a:t>
            </a:r>
          </a:p>
        </p:txBody>
      </p:sp>
      <p:sp>
        <p:nvSpPr>
          <p:cNvPr id="89" name="TextBox 20">
            <a:extLst>
              <a:ext uri="{FF2B5EF4-FFF2-40B4-BE49-F238E27FC236}">
                <a16:creationId xmlns:a16="http://schemas.microsoft.com/office/drawing/2014/main" xmlns="" id="{6A091CDD-AA5E-4698-AAA1-1B1DFF6464A0}"/>
              </a:ext>
            </a:extLst>
          </p:cNvPr>
          <p:cNvSpPr txBox="1"/>
          <p:nvPr/>
        </p:nvSpPr>
        <p:spPr>
          <a:xfrm>
            <a:off x="5733550" y="2721700"/>
            <a:ext cx="745717"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Monitor</a:t>
            </a:r>
          </a:p>
        </p:txBody>
      </p:sp>
      <p:sp>
        <p:nvSpPr>
          <p:cNvPr id="90" name="TextBox 21">
            <a:extLst>
              <a:ext uri="{FF2B5EF4-FFF2-40B4-BE49-F238E27FC236}">
                <a16:creationId xmlns:a16="http://schemas.microsoft.com/office/drawing/2014/main" xmlns="" id="{61C46930-2600-456F-9A54-B7ED032E2874}"/>
              </a:ext>
            </a:extLst>
          </p:cNvPr>
          <p:cNvSpPr txBox="1"/>
          <p:nvPr/>
        </p:nvSpPr>
        <p:spPr>
          <a:xfrm>
            <a:off x="5736756" y="3141800"/>
            <a:ext cx="739305"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Loghost</a:t>
            </a:r>
          </a:p>
        </p:txBody>
      </p:sp>
      <p:sp>
        <p:nvSpPr>
          <p:cNvPr id="91" name="TextBox 22">
            <a:extLst>
              <a:ext uri="{FF2B5EF4-FFF2-40B4-BE49-F238E27FC236}">
                <a16:creationId xmlns:a16="http://schemas.microsoft.com/office/drawing/2014/main" xmlns="" id="{E00A32FE-EFD2-4C89-AD2F-5D02F47036E9}"/>
              </a:ext>
            </a:extLst>
          </p:cNvPr>
          <p:cNvSpPr txBox="1"/>
          <p:nvPr/>
        </p:nvSpPr>
        <p:spPr>
          <a:xfrm>
            <a:off x="5642179" y="3572343"/>
            <a:ext cx="928459"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Trapbuffer</a:t>
            </a:r>
          </a:p>
        </p:txBody>
      </p:sp>
      <p:sp>
        <p:nvSpPr>
          <p:cNvPr id="92" name="TextBox 23">
            <a:extLst>
              <a:ext uri="{FF2B5EF4-FFF2-40B4-BE49-F238E27FC236}">
                <a16:creationId xmlns:a16="http://schemas.microsoft.com/office/drawing/2014/main" xmlns="" id="{7BFDE728-A532-4C83-96DE-86432216DA34}"/>
              </a:ext>
            </a:extLst>
          </p:cNvPr>
          <p:cNvSpPr txBox="1"/>
          <p:nvPr/>
        </p:nvSpPr>
        <p:spPr>
          <a:xfrm>
            <a:off x="5673437" y="3984262"/>
            <a:ext cx="86594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Logbuffer</a:t>
            </a:r>
          </a:p>
        </p:txBody>
      </p:sp>
      <p:sp>
        <p:nvSpPr>
          <p:cNvPr id="93" name="TextBox 24">
            <a:extLst>
              <a:ext uri="{FF2B5EF4-FFF2-40B4-BE49-F238E27FC236}">
                <a16:creationId xmlns:a16="http://schemas.microsoft.com/office/drawing/2014/main" xmlns="" id="{0E74548C-FCDF-4E2A-87CA-DB728103E02E}"/>
              </a:ext>
            </a:extLst>
          </p:cNvPr>
          <p:cNvSpPr txBox="1"/>
          <p:nvPr/>
        </p:nvSpPr>
        <p:spPr>
          <a:xfrm>
            <a:off x="5566837" y="4408768"/>
            <a:ext cx="1079142"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SNMP </a:t>
            </a:r>
            <a:r>
              <a:rPr lang="en-US" sz="1200" dirty="0" smtClean="0">
                <a:latin typeface="Huawei Sans" panose="020C0503030203020204" pitchFamily="34" charset="0"/>
                <a:ea typeface="方正兰亭黑简体" panose="02000000000000000000" pitchFamily="2" charset="-122"/>
              </a:rPr>
              <a:t>agent</a:t>
            </a:r>
            <a:endParaRPr lang="en-US" sz="1200" dirty="0">
              <a:latin typeface="Huawei Sans" panose="020C0503030203020204" pitchFamily="34" charset="0"/>
              <a:ea typeface="方正兰亭黑简体" panose="02000000000000000000" pitchFamily="2" charset="-122"/>
            </a:endParaRPr>
          </a:p>
        </p:txBody>
      </p:sp>
      <p:sp>
        <p:nvSpPr>
          <p:cNvPr id="94" name="TextBox 25">
            <a:extLst>
              <a:ext uri="{FF2B5EF4-FFF2-40B4-BE49-F238E27FC236}">
                <a16:creationId xmlns:a16="http://schemas.microsoft.com/office/drawing/2014/main" xmlns="" id="{33E699DF-C5BD-482F-808C-1187F9C279D1}"/>
              </a:ext>
            </a:extLst>
          </p:cNvPr>
          <p:cNvSpPr txBox="1"/>
          <p:nvPr/>
        </p:nvSpPr>
        <p:spPr>
          <a:xfrm>
            <a:off x="5660613" y="4816908"/>
            <a:ext cx="891591"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Channel 6</a:t>
            </a:r>
          </a:p>
        </p:txBody>
      </p:sp>
      <p:sp>
        <p:nvSpPr>
          <p:cNvPr id="95" name="TextBox 26">
            <a:extLst>
              <a:ext uri="{FF2B5EF4-FFF2-40B4-BE49-F238E27FC236}">
                <a16:creationId xmlns:a16="http://schemas.microsoft.com/office/drawing/2014/main" xmlns="" id="{AB22090A-4C91-4F61-93F5-F7A9920CF019}"/>
              </a:ext>
            </a:extLst>
          </p:cNvPr>
          <p:cNvSpPr txBox="1"/>
          <p:nvPr/>
        </p:nvSpPr>
        <p:spPr>
          <a:xfrm>
            <a:off x="5660613" y="5230105"/>
            <a:ext cx="891591"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Channel 7</a:t>
            </a:r>
          </a:p>
        </p:txBody>
      </p:sp>
      <p:sp>
        <p:nvSpPr>
          <p:cNvPr id="96" name="TextBox 27">
            <a:extLst>
              <a:ext uri="{FF2B5EF4-FFF2-40B4-BE49-F238E27FC236}">
                <a16:creationId xmlns:a16="http://schemas.microsoft.com/office/drawing/2014/main" xmlns="" id="{96C6D1BB-F324-45DC-A02B-7C07D093308D}"/>
              </a:ext>
            </a:extLst>
          </p:cNvPr>
          <p:cNvSpPr txBox="1"/>
          <p:nvPr/>
        </p:nvSpPr>
        <p:spPr>
          <a:xfrm>
            <a:off x="5660613" y="5647164"/>
            <a:ext cx="891591"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Channel 8</a:t>
            </a:r>
          </a:p>
        </p:txBody>
      </p:sp>
      <p:sp>
        <p:nvSpPr>
          <p:cNvPr id="97" name="TextBox 28">
            <a:extLst>
              <a:ext uri="{FF2B5EF4-FFF2-40B4-BE49-F238E27FC236}">
                <a16:creationId xmlns:a16="http://schemas.microsoft.com/office/drawing/2014/main" xmlns="" id="{BD212E80-3873-411D-8757-94C06DD5FCFF}"/>
              </a:ext>
            </a:extLst>
          </p:cNvPr>
          <p:cNvSpPr txBox="1"/>
          <p:nvPr/>
        </p:nvSpPr>
        <p:spPr>
          <a:xfrm>
            <a:off x="5660613" y="6078864"/>
            <a:ext cx="891591"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Channel 9</a:t>
            </a:r>
          </a:p>
        </p:txBody>
      </p:sp>
      <p:sp>
        <p:nvSpPr>
          <p:cNvPr id="98" name="Rectangle 29">
            <a:extLst>
              <a:ext uri="{FF2B5EF4-FFF2-40B4-BE49-F238E27FC236}">
                <a16:creationId xmlns:a16="http://schemas.microsoft.com/office/drawing/2014/main" xmlns="" id="{1E6AC1EE-F3D4-4C12-AC8F-37476CFBA864}"/>
              </a:ext>
            </a:extLst>
          </p:cNvPr>
          <p:cNvSpPr/>
          <p:nvPr/>
        </p:nvSpPr>
        <p:spPr>
          <a:xfrm>
            <a:off x="8637999" y="2284826"/>
            <a:ext cx="1456495" cy="307777"/>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Console</a:t>
            </a:r>
          </a:p>
        </p:txBody>
      </p:sp>
      <p:sp>
        <p:nvSpPr>
          <p:cNvPr id="99" name="Rectangle 30">
            <a:extLst>
              <a:ext uri="{FF2B5EF4-FFF2-40B4-BE49-F238E27FC236}">
                <a16:creationId xmlns:a16="http://schemas.microsoft.com/office/drawing/2014/main" xmlns="" id="{89A3463A-6713-4DC4-B4A8-4C5BA5D5E80F}"/>
              </a:ext>
            </a:extLst>
          </p:cNvPr>
          <p:cNvSpPr/>
          <p:nvPr/>
        </p:nvSpPr>
        <p:spPr>
          <a:xfrm>
            <a:off x="8638000" y="2708046"/>
            <a:ext cx="1456494" cy="338555"/>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r>
              <a:rPr lang="en-US" sz="1200" dirty="0">
                <a:solidFill>
                  <a:schemeClr val="tx1"/>
                </a:solidFill>
                <a:latin typeface="Huawei Sans" panose="020C0503030203020204" pitchFamily="34" charset="0"/>
              </a:rPr>
              <a:t>Remote terminal/Monitor</a:t>
            </a:r>
          </a:p>
        </p:txBody>
      </p:sp>
      <p:sp>
        <p:nvSpPr>
          <p:cNvPr id="100" name="Rectangle 31">
            <a:extLst>
              <a:ext uri="{FF2B5EF4-FFF2-40B4-BE49-F238E27FC236}">
                <a16:creationId xmlns:a16="http://schemas.microsoft.com/office/drawing/2014/main" xmlns="" id="{0CEFCCDA-0F31-4C8A-9F2C-90F2357D0799}"/>
              </a:ext>
            </a:extLst>
          </p:cNvPr>
          <p:cNvSpPr/>
          <p:nvPr/>
        </p:nvSpPr>
        <p:spPr>
          <a:xfrm>
            <a:off x="8638000" y="3151361"/>
            <a:ext cx="1456494" cy="307777"/>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Log host</a:t>
            </a:r>
          </a:p>
        </p:txBody>
      </p:sp>
      <p:sp>
        <p:nvSpPr>
          <p:cNvPr id="101" name="Rectangle 32">
            <a:extLst>
              <a:ext uri="{FF2B5EF4-FFF2-40B4-BE49-F238E27FC236}">
                <a16:creationId xmlns:a16="http://schemas.microsoft.com/office/drawing/2014/main" xmlns="" id="{591C1BEF-FA4F-4272-B21F-96FE6FA62D61}"/>
              </a:ext>
            </a:extLst>
          </p:cNvPr>
          <p:cNvSpPr/>
          <p:nvPr/>
        </p:nvSpPr>
        <p:spPr>
          <a:xfrm>
            <a:off x="8638000" y="3545052"/>
            <a:ext cx="1877600" cy="307777"/>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Trap buffer</a:t>
            </a:r>
          </a:p>
        </p:txBody>
      </p:sp>
      <p:sp>
        <p:nvSpPr>
          <p:cNvPr id="102" name="Rectangle 33">
            <a:extLst>
              <a:ext uri="{FF2B5EF4-FFF2-40B4-BE49-F238E27FC236}">
                <a16:creationId xmlns:a16="http://schemas.microsoft.com/office/drawing/2014/main" xmlns="" id="{25FB38B7-199F-4946-A967-16A3D359F26A}"/>
              </a:ext>
            </a:extLst>
          </p:cNvPr>
          <p:cNvSpPr/>
          <p:nvPr/>
        </p:nvSpPr>
        <p:spPr>
          <a:xfrm>
            <a:off x="8638000" y="3966317"/>
            <a:ext cx="1877600" cy="307777"/>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Log buffer</a:t>
            </a:r>
          </a:p>
        </p:txBody>
      </p:sp>
      <p:sp>
        <p:nvSpPr>
          <p:cNvPr id="103" name="Rectangle 34">
            <a:extLst>
              <a:ext uri="{FF2B5EF4-FFF2-40B4-BE49-F238E27FC236}">
                <a16:creationId xmlns:a16="http://schemas.microsoft.com/office/drawing/2014/main" xmlns="" id="{DEBE8489-0E02-44A8-A462-82FBF47E861D}"/>
              </a:ext>
            </a:extLst>
          </p:cNvPr>
          <p:cNvSpPr/>
          <p:nvPr/>
        </p:nvSpPr>
        <p:spPr>
          <a:xfrm>
            <a:off x="8642638" y="4387016"/>
            <a:ext cx="1872962" cy="307777"/>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200">
                <a:solidFill>
                  <a:schemeClr val="tx1"/>
                </a:solidFill>
                <a:latin typeface="Huawei Sans" panose="020C0503030203020204" pitchFamily="34" charset="0"/>
              </a:rPr>
              <a:t>SNMP agent</a:t>
            </a:r>
          </a:p>
        </p:txBody>
      </p:sp>
      <p:sp>
        <p:nvSpPr>
          <p:cNvPr id="104" name="Rectangle 35">
            <a:extLst>
              <a:ext uri="{FF2B5EF4-FFF2-40B4-BE49-F238E27FC236}">
                <a16:creationId xmlns:a16="http://schemas.microsoft.com/office/drawing/2014/main" xmlns="" id="{08905392-0345-4122-9B72-348C52850212}"/>
              </a:ext>
            </a:extLst>
          </p:cNvPr>
          <p:cNvSpPr/>
          <p:nvPr/>
        </p:nvSpPr>
        <p:spPr>
          <a:xfrm>
            <a:off x="1860488" y="5435863"/>
            <a:ext cx="1832589" cy="2357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a:solidFill>
                  <a:schemeClr val="tx1"/>
                </a:solidFill>
                <a:latin typeface="Huawei Sans" panose="020C0503030203020204" pitchFamily="34" charset="0"/>
              </a:rPr>
              <a:t>Log information flow</a:t>
            </a:r>
          </a:p>
        </p:txBody>
      </p:sp>
      <p:cxnSp>
        <p:nvCxnSpPr>
          <p:cNvPr id="105" name="Straight Arrow Connector 37">
            <a:extLst>
              <a:ext uri="{FF2B5EF4-FFF2-40B4-BE49-F238E27FC236}">
                <a16:creationId xmlns:a16="http://schemas.microsoft.com/office/drawing/2014/main" xmlns="" id="{D1B471BF-5F34-4E37-A61F-2E9FF0F07843}"/>
              </a:ext>
            </a:extLst>
          </p:cNvPr>
          <p:cNvCxnSpPr>
            <a:cxnSpLocks/>
            <a:stCxn id="82" idx="23"/>
            <a:endCxn id="72" idx="3"/>
          </p:cNvCxnSpPr>
          <p:nvPr/>
        </p:nvCxnSpPr>
        <p:spPr>
          <a:xfrm flipV="1">
            <a:off x="3319700" y="2435996"/>
            <a:ext cx="2005160" cy="711427"/>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39">
            <a:extLst>
              <a:ext uri="{FF2B5EF4-FFF2-40B4-BE49-F238E27FC236}">
                <a16:creationId xmlns:a16="http://schemas.microsoft.com/office/drawing/2014/main" xmlns="" id="{D6A801D4-63A3-49B4-81E0-12B7CEE9D346}"/>
              </a:ext>
            </a:extLst>
          </p:cNvPr>
          <p:cNvCxnSpPr>
            <a:cxnSpLocks/>
            <a:stCxn id="82" idx="23"/>
            <a:endCxn id="77" idx="3"/>
          </p:cNvCxnSpPr>
          <p:nvPr/>
        </p:nvCxnSpPr>
        <p:spPr>
          <a:xfrm flipV="1">
            <a:off x="3319700" y="2856978"/>
            <a:ext cx="2005158" cy="290445"/>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42">
            <a:extLst>
              <a:ext uri="{FF2B5EF4-FFF2-40B4-BE49-F238E27FC236}">
                <a16:creationId xmlns:a16="http://schemas.microsoft.com/office/drawing/2014/main" xmlns="" id="{A0FA9360-556B-40C5-A3F7-944F3090E2AC}"/>
              </a:ext>
            </a:extLst>
          </p:cNvPr>
          <p:cNvCxnSpPr>
            <a:cxnSpLocks/>
            <a:stCxn id="82" idx="23"/>
            <a:endCxn id="78" idx="3"/>
          </p:cNvCxnSpPr>
          <p:nvPr/>
        </p:nvCxnSpPr>
        <p:spPr>
          <a:xfrm>
            <a:off x="3319700" y="3147423"/>
            <a:ext cx="2005157" cy="130537"/>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46">
            <a:extLst>
              <a:ext uri="{FF2B5EF4-FFF2-40B4-BE49-F238E27FC236}">
                <a16:creationId xmlns:a16="http://schemas.microsoft.com/office/drawing/2014/main" xmlns="" id="{D792C114-A8AF-4715-9B57-B394A1D06C7F}"/>
              </a:ext>
            </a:extLst>
          </p:cNvPr>
          <p:cNvCxnSpPr>
            <a:cxnSpLocks/>
            <a:stCxn id="82" idx="23"/>
            <a:endCxn id="81" idx="3"/>
          </p:cNvCxnSpPr>
          <p:nvPr/>
        </p:nvCxnSpPr>
        <p:spPr>
          <a:xfrm>
            <a:off x="3319700" y="3147423"/>
            <a:ext cx="2005156" cy="972501"/>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49">
            <a:extLst>
              <a:ext uri="{FF2B5EF4-FFF2-40B4-BE49-F238E27FC236}">
                <a16:creationId xmlns:a16="http://schemas.microsoft.com/office/drawing/2014/main" xmlns="" id="{22CA21CF-7008-45F4-B58D-3ECEE7EFA3B7}"/>
              </a:ext>
            </a:extLst>
          </p:cNvPr>
          <p:cNvCxnSpPr>
            <a:cxnSpLocks/>
            <a:stCxn id="82" idx="23"/>
            <a:endCxn id="76" idx="3"/>
          </p:cNvCxnSpPr>
          <p:nvPr/>
        </p:nvCxnSpPr>
        <p:spPr>
          <a:xfrm>
            <a:off x="3319700" y="3147423"/>
            <a:ext cx="2005159" cy="3077415"/>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52">
            <a:extLst>
              <a:ext uri="{FF2B5EF4-FFF2-40B4-BE49-F238E27FC236}">
                <a16:creationId xmlns:a16="http://schemas.microsoft.com/office/drawing/2014/main" xmlns="" id="{336870C1-0219-4818-BDE2-4EBA7E1C7034}"/>
              </a:ext>
            </a:extLst>
          </p:cNvPr>
          <p:cNvCxnSpPr>
            <a:cxnSpLocks/>
            <a:stCxn id="83" idx="23"/>
            <a:endCxn id="72" idx="3"/>
          </p:cNvCxnSpPr>
          <p:nvPr/>
        </p:nvCxnSpPr>
        <p:spPr>
          <a:xfrm flipV="1">
            <a:off x="3329043" y="2435996"/>
            <a:ext cx="1995817" cy="1422150"/>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55">
            <a:extLst>
              <a:ext uri="{FF2B5EF4-FFF2-40B4-BE49-F238E27FC236}">
                <a16:creationId xmlns:a16="http://schemas.microsoft.com/office/drawing/2014/main" xmlns="" id="{DC93B990-86B1-4415-9695-1FB29E385E37}"/>
              </a:ext>
            </a:extLst>
          </p:cNvPr>
          <p:cNvCxnSpPr>
            <a:cxnSpLocks/>
            <a:stCxn id="83" idx="23"/>
            <a:endCxn id="77" idx="3"/>
          </p:cNvCxnSpPr>
          <p:nvPr/>
        </p:nvCxnSpPr>
        <p:spPr>
          <a:xfrm flipV="1">
            <a:off x="3329043" y="2856978"/>
            <a:ext cx="1995815" cy="1001168"/>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58">
            <a:extLst>
              <a:ext uri="{FF2B5EF4-FFF2-40B4-BE49-F238E27FC236}">
                <a16:creationId xmlns:a16="http://schemas.microsoft.com/office/drawing/2014/main" xmlns="" id="{44A0C583-87A0-493D-82CE-41599028AFB8}"/>
              </a:ext>
            </a:extLst>
          </p:cNvPr>
          <p:cNvCxnSpPr>
            <a:cxnSpLocks/>
            <a:stCxn id="83" idx="23"/>
            <a:endCxn id="78" idx="3"/>
          </p:cNvCxnSpPr>
          <p:nvPr/>
        </p:nvCxnSpPr>
        <p:spPr>
          <a:xfrm flipV="1">
            <a:off x="3329043" y="3277960"/>
            <a:ext cx="1995814" cy="580186"/>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61">
            <a:extLst>
              <a:ext uri="{FF2B5EF4-FFF2-40B4-BE49-F238E27FC236}">
                <a16:creationId xmlns:a16="http://schemas.microsoft.com/office/drawing/2014/main" xmlns="" id="{984482EF-B37B-4EAC-ABB0-2F23C4C59671}"/>
              </a:ext>
            </a:extLst>
          </p:cNvPr>
          <p:cNvCxnSpPr>
            <a:cxnSpLocks/>
            <a:stCxn id="83" idx="22"/>
            <a:endCxn id="79" idx="3"/>
          </p:cNvCxnSpPr>
          <p:nvPr/>
        </p:nvCxnSpPr>
        <p:spPr>
          <a:xfrm flipV="1">
            <a:off x="3298389" y="3698942"/>
            <a:ext cx="2026467" cy="144478"/>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64">
            <a:extLst>
              <a:ext uri="{FF2B5EF4-FFF2-40B4-BE49-F238E27FC236}">
                <a16:creationId xmlns:a16="http://schemas.microsoft.com/office/drawing/2014/main" xmlns="" id="{48789993-0E59-4E38-A59B-91D7335D31BE}"/>
              </a:ext>
            </a:extLst>
          </p:cNvPr>
          <p:cNvCxnSpPr>
            <a:cxnSpLocks/>
            <a:stCxn id="83" idx="23"/>
            <a:endCxn id="80" idx="3"/>
          </p:cNvCxnSpPr>
          <p:nvPr/>
        </p:nvCxnSpPr>
        <p:spPr>
          <a:xfrm>
            <a:off x="3329043" y="3858146"/>
            <a:ext cx="1994766" cy="682760"/>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67">
            <a:extLst>
              <a:ext uri="{FF2B5EF4-FFF2-40B4-BE49-F238E27FC236}">
                <a16:creationId xmlns:a16="http://schemas.microsoft.com/office/drawing/2014/main" xmlns="" id="{31B2F1D5-F597-4642-8DD7-0F362869BC17}"/>
              </a:ext>
            </a:extLst>
          </p:cNvPr>
          <p:cNvCxnSpPr>
            <a:cxnSpLocks/>
            <a:stCxn id="83" idx="22"/>
            <a:endCxn id="76" idx="3"/>
          </p:cNvCxnSpPr>
          <p:nvPr/>
        </p:nvCxnSpPr>
        <p:spPr>
          <a:xfrm>
            <a:off x="3298389" y="3843420"/>
            <a:ext cx="2026470" cy="2381418"/>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70">
            <a:extLst>
              <a:ext uri="{FF2B5EF4-FFF2-40B4-BE49-F238E27FC236}">
                <a16:creationId xmlns:a16="http://schemas.microsoft.com/office/drawing/2014/main" xmlns="" id="{56A26D67-141A-45C3-8032-CF04F5377E30}"/>
              </a:ext>
            </a:extLst>
          </p:cNvPr>
          <p:cNvCxnSpPr>
            <a:cxnSpLocks/>
          </p:cNvCxnSpPr>
          <p:nvPr/>
        </p:nvCxnSpPr>
        <p:spPr>
          <a:xfrm flipV="1">
            <a:off x="3333483" y="2447141"/>
            <a:ext cx="2005161" cy="2132873"/>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73">
            <a:extLst>
              <a:ext uri="{FF2B5EF4-FFF2-40B4-BE49-F238E27FC236}">
                <a16:creationId xmlns:a16="http://schemas.microsoft.com/office/drawing/2014/main" xmlns="" id="{D2A717F0-A5E6-4679-BA4F-277494020659}"/>
              </a:ext>
            </a:extLst>
          </p:cNvPr>
          <p:cNvCxnSpPr>
            <a:cxnSpLocks/>
            <a:stCxn id="84" idx="23"/>
            <a:endCxn id="77" idx="3"/>
          </p:cNvCxnSpPr>
          <p:nvPr/>
        </p:nvCxnSpPr>
        <p:spPr>
          <a:xfrm flipV="1">
            <a:off x="3319699" y="2856978"/>
            <a:ext cx="2005159" cy="1711891"/>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76">
            <a:extLst>
              <a:ext uri="{FF2B5EF4-FFF2-40B4-BE49-F238E27FC236}">
                <a16:creationId xmlns:a16="http://schemas.microsoft.com/office/drawing/2014/main" xmlns="" id="{13A615D2-FC86-4838-92E7-4B553325FA96}"/>
              </a:ext>
            </a:extLst>
          </p:cNvPr>
          <p:cNvCxnSpPr>
            <a:cxnSpLocks/>
            <a:stCxn id="84" idx="23"/>
            <a:endCxn id="78" idx="3"/>
          </p:cNvCxnSpPr>
          <p:nvPr/>
        </p:nvCxnSpPr>
        <p:spPr>
          <a:xfrm flipV="1">
            <a:off x="3319699" y="3277960"/>
            <a:ext cx="2005158" cy="129090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79">
            <a:extLst>
              <a:ext uri="{FF2B5EF4-FFF2-40B4-BE49-F238E27FC236}">
                <a16:creationId xmlns:a16="http://schemas.microsoft.com/office/drawing/2014/main" xmlns="" id="{38A15566-12FC-4591-81F0-BAABEDC7D134}"/>
              </a:ext>
            </a:extLst>
          </p:cNvPr>
          <p:cNvCxnSpPr>
            <a:cxnSpLocks/>
            <a:stCxn id="84" idx="10"/>
            <a:endCxn id="76" idx="3"/>
          </p:cNvCxnSpPr>
          <p:nvPr/>
        </p:nvCxnSpPr>
        <p:spPr>
          <a:xfrm>
            <a:off x="3350352" y="4554143"/>
            <a:ext cx="1974507" cy="1670695"/>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82">
            <a:extLst>
              <a:ext uri="{FF2B5EF4-FFF2-40B4-BE49-F238E27FC236}">
                <a16:creationId xmlns:a16="http://schemas.microsoft.com/office/drawing/2014/main" xmlns="" id="{600DC34C-0D01-49B1-A67E-1B2B5A5CC7FC}"/>
              </a:ext>
            </a:extLst>
          </p:cNvPr>
          <p:cNvCxnSpPr>
            <a:cxnSpLocks/>
          </p:cNvCxnSpPr>
          <p:nvPr/>
        </p:nvCxnSpPr>
        <p:spPr>
          <a:xfrm>
            <a:off x="6951363" y="2348880"/>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85">
            <a:extLst>
              <a:ext uri="{FF2B5EF4-FFF2-40B4-BE49-F238E27FC236}">
                <a16:creationId xmlns:a16="http://schemas.microsoft.com/office/drawing/2014/main" xmlns="" id="{377AE753-0618-4BF7-915E-7012C3C8FBCC}"/>
              </a:ext>
            </a:extLst>
          </p:cNvPr>
          <p:cNvCxnSpPr>
            <a:cxnSpLocks/>
            <a:endCxn id="98" idx="1"/>
          </p:cNvCxnSpPr>
          <p:nvPr/>
        </p:nvCxnSpPr>
        <p:spPr>
          <a:xfrm>
            <a:off x="6951363" y="2435996"/>
            <a:ext cx="1686636"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88">
            <a:extLst>
              <a:ext uri="{FF2B5EF4-FFF2-40B4-BE49-F238E27FC236}">
                <a16:creationId xmlns:a16="http://schemas.microsoft.com/office/drawing/2014/main" xmlns="" id="{C6F51EAE-D18B-4135-9A48-C74B96EB3294}"/>
              </a:ext>
            </a:extLst>
          </p:cNvPr>
          <p:cNvCxnSpPr>
            <a:cxnSpLocks/>
          </p:cNvCxnSpPr>
          <p:nvPr/>
        </p:nvCxnSpPr>
        <p:spPr>
          <a:xfrm>
            <a:off x="6960607" y="2516908"/>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5" name="TextBox 107">
            <a:extLst>
              <a:ext uri="{FF2B5EF4-FFF2-40B4-BE49-F238E27FC236}">
                <a16:creationId xmlns:a16="http://schemas.microsoft.com/office/drawing/2014/main" xmlns="" id="{9F2CC05E-956F-481C-8E66-23E50A38541F}"/>
              </a:ext>
            </a:extLst>
          </p:cNvPr>
          <p:cNvSpPr txBox="1"/>
          <p:nvPr/>
        </p:nvSpPr>
        <p:spPr>
          <a:xfrm>
            <a:off x="2114016" y="2049895"/>
            <a:ext cx="1599385" cy="307777"/>
          </a:xfrm>
          <a:prstGeom prst="rect">
            <a:avLst/>
          </a:prstGeom>
          <a:noFill/>
        </p:spPr>
        <p:txBody>
          <a:bodyPr wrap="square" rtlCol="0">
            <a:noAutofit/>
          </a:bodyPr>
          <a:lstStyle/>
          <a:p>
            <a:pPr fontAlgn="ctr"/>
            <a:r>
              <a:rPr lang="en-US" sz="1200" b="1" dirty="0">
                <a:latin typeface="Huawei Sans" panose="020C0503030203020204" pitchFamily="34" charset="0"/>
                <a:ea typeface="方正兰亭黑简体" panose="02000000000000000000" pitchFamily="2" charset="-122"/>
              </a:rPr>
              <a:t>Information Type</a:t>
            </a:r>
          </a:p>
        </p:txBody>
      </p:sp>
      <p:sp>
        <p:nvSpPr>
          <p:cNvPr id="136" name="TextBox 108">
            <a:extLst>
              <a:ext uri="{FF2B5EF4-FFF2-40B4-BE49-F238E27FC236}">
                <a16:creationId xmlns:a16="http://schemas.microsoft.com/office/drawing/2014/main" xmlns="" id="{36EE64AA-813C-4260-843D-E05CECA1EA4E}"/>
              </a:ext>
            </a:extLst>
          </p:cNvPr>
          <p:cNvSpPr txBox="1"/>
          <p:nvPr/>
        </p:nvSpPr>
        <p:spPr>
          <a:xfrm>
            <a:off x="5295865" y="2038196"/>
            <a:ext cx="1759324" cy="307777"/>
          </a:xfrm>
          <a:prstGeom prst="rect">
            <a:avLst/>
          </a:prstGeom>
          <a:noFill/>
        </p:spPr>
        <p:txBody>
          <a:bodyPr wrap="square" rtlCol="0">
            <a:noAutofit/>
          </a:bodyPr>
          <a:lstStyle/>
          <a:p>
            <a:pPr fontAlgn="ctr"/>
            <a:r>
              <a:rPr lang="en-US" sz="1200" b="1" dirty="0">
                <a:latin typeface="Huawei Sans" panose="020C0503030203020204" pitchFamily="34" charset="0"/>
                <a:ea typeface="方正兰亭黑简体" panose="02000000000000000000" pitchFamily="2" charset="-122"/>
              </a:rPr>
              <a:t>Information Channel</a:t>
            </a:r>
          </a:p>
        </p:txBody>
      </p:sp>
      <p:sp>
        <p:nvSpPr>
          <p:cNvPr id="137" name="TextBox 109">
            <a:extLst>
              <a:ext uri="{FF2B5EF4-FFF2-40B4-BE49-F238E27FC236}">
                <a16:creationId xmlns:a16="http://schemas.microsoft.com/office/drawing/2014/main" xmlns="" id="{62A77105-D273-4686-A3CA-1593AEA21C23}"/>
              </a:ext>
            </a:extLst>
          </p:cNvPr>
          <p:cNvSpPr txBox="1"/>
          <p:nvPr/>
        </p:nvSpPr>
        <p:spPr>
          <a:xfrm>
            <a:off x="8646744" y="1999434"/>
            <a:ext cx="1605088" cy="307777"/>
          </a:xfrm>
          <a:prstGeom prst="rect">
            <a:avLst/>
          </a:prstGeom>
          <a:noFill/>
        </p:spPr>
        <p:txBody>
          <a:bodyPr wrap="square" rtlCol="0">
            <a:noAutofit/>
          </a:bodyPr>
          <a:lstStyle/>
          <a:p>
            <a:pPr fontAlgn="ctr"/>
            <a:r>
              <a:rPr lang="en-US" sz="1200" b="1" dirty="0">
                <a:latin typeface="Huawei Sans" panose="020C0503030203020204" pitchFamily="34" charset="0"/>
                <a:ea typeface="方正兰亭黑简体" panose="02000000000000000000" pitchFamily="2" charset="-122"/>
              </a:rPr>
              <a:t>Output Direction</a:t>
            </a:r>
          </a:p>
        </p:txBody>
      </p:sp>
      <p:cxnSp>
        <p:nvCxnSpPr>
          <p:cNvPr id="138" name="Straight Arrow Connector 37">
            <a:extLst>
              <a:ext uri="{FF2B5EF4-FFF2-40B4-BE49-F238E27FC236}">
                <a16:creationId xmlns:a16="http://schemas.microsoft.com/office/drawing/2014/main" xmlns="" id="{D1B471BF-5F34-4E37-A61F-2E9FF0F07843}"/>
              </a:ext>
            </a:extLst>
          </p:cNvPr>
          <p:cNvCxnSpPr>
            <a:cxnSpLocks/>
          </p:cNvCxnSpPr>
          <p:nvPr/>
        </p:nvCxnSpPr>
        <p:spPr>
          <a:xfrm>
            <a:off x="1434510" y="5565348"/>
            <a:ext cx="468000" cy="0"/>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52">
            <a:extLst>
              <a:ext uri="{FF2B5EF4-FFF2-40B4-BE49-F238E27FC236}">
                <a16:creationId xmlns:a16="http://schemas.microsoft.com/office/drawing/2014/main" xmlns="" id="{336870C1-0219-4818-BDE2-4EBA7E1C7034}"/>
              </a:ext>
            </a:extLst>
          </p:cNvPr>
          <p:cNvCxnSpPr>
            <a:cxnSpLocks/>
          </p:cNvCxnSpPr>
          <p:nvPr/>
        </p:nvCxnSpPr>
        <p:spPr>
          <a:xfrm>
            <a:off x="1434510" y="5852370"/>
            <a:ext cx="468000" cy="0"/>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79">
            <a:extLst>
              <a:ext uri="{FF2B5EF4-FFF2-40B4-BE49-F238E27FC236}">
                <a16:creationId xmlns:a16="http://schemas.microsoft.com/office/drawing/2014/main" xmlns="" id="{38A15566-12FC-4591-81F0-BAABEDC7D134}"/>
              </a:ext>
            </a:extLst>
          </p:cNvPr>
          <p:cNvCxnSpPr>
            <a:cxnSpLocks/>
          </p:cNvCxnSpPr>
          <p:nvPr/>
        </p:nvCxnSpPr>
        <p:spPr>
          <a:xfrm flipV="1">
            <a:off x="1434510" y="6155819"/>
            <a:ext cx="468000" cy="0"/>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46" name="TextBox 16">
            <a:extLst>
              <a:ext uri="{FF2B5EF4-FFF2-40B4-BE49-F238E27FC236}">
                <a16:creationId xmlns:a16="http://schemas.microsoft.com/office/drawing/2014/main" xmlns="" id="{4849523F-4E0A-410A-8715-D105FD18C781}"/>
              </a:ext>
            </a:extLst>
          </p:cNvPr>
          <p:cNvSpPr txBox="1"/>
          <p:nvPr/>
        </p:nvSpPr>
        <p:spPr>
          <a:xfrm>
            <a:off x="5371926" y="2300214"/>
            <a:ext cx="271228" cy="276999"/>
          </a:xfrm>
          <a:prstGeom prst="rect">
            <a:avLst/>
          </a:prstGeom>
          <a:noFill/>
        </p:spPr>
        <p:txBody>
          <a:bodyPr wrap="square" rtlCol="0">
            <a:noAutofit/>
          </a:bodyPr>
          <a:lstStyle/>
          <a:p>
            <a:pPr fontAlgn="ctr"/>
            <a:r>
              <a:rPr lang="en-US" sz="1200" b="1">
                <a:latin typeface="Huawei Sans" panose="020C0503030203020204" pitchFamily="34" charset="0"/>
                <a:ea typeface="方正兰亭黑简体" panose="02000000000000000000" pitchFamily="2" charset="-122"/>
              </a:rPr>
              <a:t>0</a:t>
            </a:r>
          </a:p>
        </p:txBody>
      </p:sp>
      <p:sp>
        <p:nvSpPr>
          <p:cNvPr id="147" name="TextBox 16">
            <a:extLst>
              <a:ext uri="{FF2B5EF4-FFF2-40B4-BE49-F238E27FC236}">
                <a16:creationId xmlns:a16="http://schemas.microsoft.com/office/drawing/2014/main" xmlns="" id="{4849523F-4E0A-410A-8715-D105FD18C781}"/>
              </a:ext>
            </a:extLst>
          </p:cNvPr>
          <p:cNvSpPr txBox="1"/>
          <p:nvPr/>
        </p:nvSpPr>
        <p:spPr>
          <a:xfrm>
            <a:off x="5371926" y="2720016"/>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1</a:t>
            </a:r>
          </a:p>
        </p:txBody>
      </p:sp>
      <p:sp>
        <p:nvSpPr>
          <p:cNvPr id="148" name="TextBox 16">
            <a:extLst>
              <a:ext uri="{FF2B5EF4-FFF2-40B4-BE49-F238E27FC236}">
                <a16:creationId xmlns:a16="http://schemas.microsoft.com/office/drawing/2014/main" xmlns="" id="{4849523F-4E0A-410A-8715-D105FD18C781}"/>
              </a:ext>
            </a:extLst>
          </p:cNvPr>
          <p:cNvSpPr txBox="1"/>
          <p:nvPr/>
        </p:nvSpPr>
        <p:spPr>
          <a:xfrm>
            <a:off x="5371926" y="3144107"/>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2</a:t>
            </a:r>
          </a:p>
        </p:txBody>
      </p:sp>
      <p:sp>
        <p:nvSpPr>
          <p:cNvPr id="149" name="TextBox 16">
            <a:extLst>
              <a:ext uri="{FF2B5EF4-FFF2-40B4-BE49-F238E27FC236}">
                <a16:creationId xmlns:a16="http://schemas.microsoft.com/office/drawing/2014/main" xmlns="" id="{4849523F-4E0A-410A-8715-D105FD18C781}"/>
              </a:ext>
            </a:extLst>
          </p:cNvPr>
          <p:cNvSpPr txBox="1"/>
          <p:nvPr/>
        </p:nvSpPr>
        <p:spPr>
          <a:xfrm>
            <a:off x="5371926" y="3573894"/>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3</a:t>
            </a:r>
          </a:p>
        </p:txBody>
      </p:sp>
      <p:sp>
        <p:nvSpPr>
          <p:cNvPr id="150" name="TextBox 16">
            <a:extLst>
              <a:ext uri="{FF2B5EF4-FFF2-40B4-BE49-F238E27FC236}">
                <a16:creationId xmlns:a16="http://schemas.microsoft.com/office/drawing/2014/main" xmlns="" id="{4849523F-4E0A-410A-8715-D105FD18C781}"/>
              </a:ext>
            </a:extLst>
          </p:cNvPr>
          <p:cNvSpPr txBox="1"/>
          <p:nvPr/>
        </p:nvSpPr>
        <p:spPr>
          <a:xfrm>
            <a:off x="5371926" y="3992413"/>
            <a:ext cx="27122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4</a:t>
            </a:r>
          </a:p>
        </p:txBody>
      </p:sp>
      <p:sp>
        <p:nvSpPr>
          <p:cNvPr id="151" name="TextBox 16">
            <a:extLst>
              <a:ext uri="{FF2B5EF4-FFF2-40B4-BE49-F238E27FC236}">
                <a16:creationId xmlns:a16="http://schemas.microsoft.com/office/drawing/2014/main" xmlns="" id="{4849523F-4E0A-410A-8715-D105FD18C781}"/>
              </a:ext>
            </a:extLst>
          </p:cNvPr>
          <p:cNvSpPr txBox="1"/>
          <p:nvPr/>
        </p:nvSpPr>
        <p:spPr>
          <a:xfrm>
            <a:off x="5371926" y="4410314"/>
            <a:ext cx="27122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5</a:t>
            </a:r>
          </a:p>
        </p:txBody>
      </p:sp>
      <p:sp>
        <p:nvSpPr>
          <p:cNvPr id="152" name="TextBox 16">
            <a:extLst>
              <a:ext uri="{FF2B5EF4-FFF2-40B4-BE49-F238E27FC236}">
                <a16:creationId xmlns:a16="http://schemas.microsoft.com/office/drawing/2014/main" xmlns="" id="{4849523F-4E0A-410A-8715-D105FD18C781}"/>
              </a:ext>
            </a:extLst>
          </p:cNvPr>
          <p:cNvSpPr txBox="1"/>
          <p:nvPr/>
        </p:nvSpPr>
        <p:spPr>
          <a:xfrm>
            <a:off x="5371926" y="4819423"/>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6</a:t>
            </a:r>
          </a:p>
        </p:txBody>
      </p:sp>
      <p:sp>
        <p:nvSpPr>
          <p:cNvPr id="153" name="TextBox 16">
            <a:extLst>
              <a:ext uri="{FF2B5EF4-FFF2-40B4-BE49-F238E27FC236}">
                <a16:creationId xmlns:a16="http://schemas.microsoft.com/office/drawing/2014/main" xmlns="" id="{4849523F-4E0A-410A-8715-D105FD18C781}"/>
              </a:ext>
            </a:extLst>
          </p:cNvPr>
          <p:cNvSpPr txBox="1"/>
          <p:nvPr/>
        </p:nvSpPr>
        <p:spPr>
          <a:xfrm>
            <a:off x="5371926" y="5236397"/>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7</a:t>
            </a:r>
          </a:p>
        </p:txBody>
      </p:sp>
      <p:sp>
        <p:nvSpPr>
          <p:cNvPr id="154" name="TextBox 16">
            <a:extLst>
              <a:ext uri="{FF2B5EF4-FFF2-40B4-BE49-F238E27FC236}">
                <a16:creationId xmlns:a16="http://schemas.microsoft.com/office/drawing/2014/main" xmlns="" id="{4849523F-4E0A-410A-8715-D105FD18C781}"/>
              </a:ext>
            </a:extLst>
          </p:cNvPr>
          <p:cNvSpPr txBox="1"/>
          <p:nvPr/>
        </p:nvSpPr>
        <p:spPr>
          <a:xfrm>
            <a:off x="5371926" y="5651073"/>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8</a:t>
            </a:r>
          </a:p>
        </p:txBody>
      </p:sp>
      <p:sp>
        <p:nvSpPr>
          <p:cNvPr id="155" name="TextBox 16">
            <a:extLst>
              <a:ext uri="{FF2B5EF4-FFF2-40B4-BE49-F238E27FC236}">
                <a16:creationId xmlns:a16="http://schemas.microsoft.com/office/drawing/2014/main" xmlns="" id="{4849523F-4E0A-410A-8715-D105FD18C781}"/>
              </a:ext>
            </a:extLst>
          </p:cNvPr>
          <p:cNvSpPr txBox="1"/>
          <p:nvPr/>
        </p:nvSpPr>
        <p:spPr>
          <a:xfrm>
            <a:off x="5371926" y="6094706"/>
            <a:ext cx="27122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9</a:t>
            </a:r>
          </a:p>
        </p:txBody>
      </p:sp>
      <p:sp>
        <p:nvSpPr>
          <p:cNvPr id="156" name="Rectangle 35">
            <a:extLst>
              <a:ext uri="{FF2B5EF4-FFF2-40B4-BE49-F238E27FC236}">
                <a16:creationId xmlns:a16="http://schemas.microsoft.com/office/drawing/2014/main" xmlns="" id="{08905392-0345-4122-9B72-348C52850212}"/>
              </a:ext>
            </a:extLst>
          </p:cNvPr>
          <p:cNvSpPr/>
          <p:nvPr/>
        </p:nvSpPr>
        <p:spPr>
          <a:xfrm>
            <a:off x="1860488" y="5709951"/>
            <a:ext cx="1832589" cy="2357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a:solidFill>
                  <a:schemeClr val="tx1"/>
                </a:solidFill>
                <a:latin typeface="Huawei Sans" panose="020C0503030203020204" pitchFamily="34" charset="0"/>
              </a:rPr>
              <a:t>Trap information flow</a:t>
            </a:r>
          </a:p>
        </p:txBody>
      </p:sp>
      <p:sp>
        <p:nvSpPr>
          <p:cNvPr id="157" name="Rectangle 35">
            <a:extLst>
              <a:ext uri="{FF2B5EF4-FFF2-40B4-BE49-F238E27FC236}">
                <a16:creationId xmlns:a16="http://schemas.microsoft.com/office/drawing/2014/main" xmlns="" id="{08905392-0345-4122-9B72-348C52850212}"/>
              </a:ext>
            </a:extLst>
          </p:cNvPr>
          <p:cNvSpPr/>
          <p:nvPr/>
        </p:nvSpPr>
        <p:spPr>
          <a:xfrm>
            <a:off x="1860488" y="6030274"/>
            <a:ext cx="2228248" cy="2357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200" dirty="0" smtClean="0">
                <a:solidFill>
                  <a:schemeClr val="tx1"/>
                </a:solidFill>
                <a:latin typeface="Huawei Sans" panose="020C0503030203020204" pitchFamily="34" charset="0"/>
              </a:rPr>
              <a:t>Debugging </a:t>
            </a:r>
            <a:r>
              <a:rPr lang="en-US" sz="1200" dirty="0">
                <a:solidFill>
                  <a:schemeClr val="tx1"/>
                </a:solidFill>
                <a:latin typeface="Huawei Sans" panose="020C0503030203020204" pitchFamily="34" charset="0"/>
              </a:rPr>
              <a:t>information flow</a:t>
            </a:r>
          </a:p>
        </p:txBody>
      </p:sp>
      <p:cxnSp>
        <p:nvCxnSpPr>
          <p:cNvPr id="158" name="Straight Arrow Connector 82">
            <a:extLst>
              <a:ext uri="{FF2B5EF4-FFF2-40B4-BE49-F238E27FC236}">
                <a16:creationId xmlns:a16="http://schemas.microsoft.com/office/drawing/2014/main" xmlns="" id="{600DC34C-0D01-49B1-A67E-1B2B5A5CC7FC}"/>
              </a:ext>
            </a:extLst>
          </p:cNvPr>
          <p:cNvCxnSpPr>
            <a:cxnSpLocks/>
          </p:cNvCxnSpPr>
          <p:nvPr/>
        </p:nvCxnSpPr>
        <p:spPr>
          <a:xfrm>
            <a:off x="6951363" y="2781540"/>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85">
            <a:extLst>
              <a:ext uri="{FF2B5EF4-FFF2-40B4-BE49-F238E27FC236}">
                <a16:creationId xmlns:a16="http://schemas.microsoft.com/office/drawing/2014/main" xmlns="" id="{377AE753-0618-4BF7-915E-7012C3C8FBCC}"/>
              </a:ext>
            </a:extLst>
          </p:cNvPr>
          <p:cNvCxnSpPr>
            <a:cxnSpLocks/>
          </p:cNvCxnSpPr>
          <p:nvPr/>
        </p:nvCxnSpPr>
        <p:spPr>
          <a:xfrm>
            <a:off x="6951363" y="2868656"/>
            <a:ext cx="1686637"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88">
            <a:extLst>
              <a:ext uri="{FF2B5EF4-FFF2-40B4-BE49-F238E27FC236}">
                <a16:creationId xmlns:a16="http://schemas.microsoft.com/office/drawing/2014/main" xmlns="" id="{C6F51EAE-D18B-4135-9A48-C74B96EB3294}"/>
              </a:ext>
            </a:extLst>
          </p:cNvPr>
          <p:cNvCxnSpPr>
            <a:cxnSpLocks/>
          </p:cNvCxnSpPr>
          <p:nvPr/>
        </p:nvCxnSpPr>
        <p:spPr>
          <a:xfrm>
            <a:off x="6960607" y="2949568"/>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82">
            <a:extLst>
              <a:ext uri="{FF2B5EF4-FFF2-40B4-BE49-F238E27FC236}">
                <a16:creationId xmlns:a16="http://schemas.microsoft.com/office/drawing/2014/main" xmlns="" id="{600DC34C-0D01-49B1-A67E-1B2B5A5CC7FC}"/>
              </a:ext>
            </a:extLst>
          </p:cNvPr>
          <p:cNvCxnSpPr>
            <a:cxnSpLocks/>
          </p:cNvCxnSpPr>
          <p:nvPr/>
        </p:nvCxnSpPr>
        <p:spPr>
          <a:xfrm>
            <a:off x="6951363" y="3226579"/>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85">
            <a:extLst>
              <a:ext uri="{FF2B5EF4-FFF2-40B4-BE49-F238E27FC236}">
                <a16:creationId xmlns:a16="http://schemas.microsoft.com/office/drawing/2014/main" xmlns="" id="{377AE753-0618-4BF7-915E-7012C3C8FBCC}"/>
              </a:ext>
            </a:extLst>
          </p:cNvPr>
          <p:cNvCxnSpPr>
            <a:cxnSpLocks/>
          </p:cNvCxnSpPr>
          <p:nvPr/>
        </p:nvCxnSpPr>
        <p:spPr>
          <a:xfrm>
            <a:off x="6951363" y="3313695"/>
            <a:ext cx="1686637"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88">
            <a:extLst>
              <a:ext uri="{FF2B5EF4-FFF2-40B4-BE49-F238E27FC236}">
                <a16:creationId xmlns:a16="http://schemas.microsoft.com/office/drawing/2014/main" xmlns="" id="{C6F51EAE-D18B-4135-9A48-C74B96EB3294}"/>
              </a:ext>
            </a:extLst>
          </p:cNvPr>
          <p:cNvCxnSpPr>
            <a:cxnSpLocks/>
          </p:cNvCxnSpPr>
          <p:nvPr/>
        </p:nvCxnSpPr>
        <p:spPr>
          <a:xfrm>
            <a:off x="6960607" y="3394607"/>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4" name="Straight Arrow Connector 82">
            <a:extLst>
              <a:ext uri="{FF2B5EF4-FFF2-40B4-BE49-F238E27FC236}">
                <a16:creationId xmlns:a16="http://schemas.microsoft.com/office/drawing/2014/main" xmlns="" id="{600DC34C-0D01-49B1-A67E-1B2B5A5CC7FC}"/>
              </a:ext>
            </a:extLst>
          </p:cNvPr>
          <p:cNvCxnSpPr>
            <a:cxnSpLocks/>
          </p:cNvCxnSpPr>
          <p:nvPr/>
        </p:nvCxnSpPr>
        <p:spPr>
          <a:xfrm>
            <a:off x="6951363" y="3598150"/>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65" name="Straight Arrow Connector 85">
            <a:extLst>
              <a:ext uri="{FF2B5EF4-FFF2-40B4-BE49-F238E27FC236}">
                <a16:creationId xmlns:a16="http://schemas.microsoft.com/office/drawing/2014/main" xmlns="" id="{377AE753-0618-4BF7-915E-7012C3C8FBCC}"/>
              </a:ext>
            </a:extLst>
          </p:cNvPr>
          <p:cNvCxnSpPr>
            <a:cxnSpLocks/>
          </p:cNvCxnSpPr>
          <p:nvPr/>
        </p:nvCxnSpPr>
        <p:spPr>
          <a:xfrm>
            <a:off x="6951363" y="3685266"/>
            <a:ext cx="1686637"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88">
            <a:extLst>
              <a:ext uri="{FF2B5EF4-FFF2-40B4-BE49-F238E27FC236}">
                <a16:creationId xmlns:a16="http://schemas.microsoft.com/office/drawing/2014/main" xmlns="" id="{C6F51EAE-D18B-4135-9A48-C74B96EB3294}"/>
              </a:ext>
            </a:extLst>
          </p:cNvPr>
          <p:cNvCxnSpPr>
            <a:cxnSpLocks/>
          </p:cNvCxnSpPr>
          <p:nvPr/>
        </p:nvCxnSpPr>
        <p:spPr>
          <a:xfrm>
            <a:off x="6960607" y="3766178"/>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7" name="Straight Arrow Connector 82">
            <a:extLst>
              <a:ext uri="{FF2B5EF4-FFF2-40B4-BE49-F238E27FC236}">
                <a16:creationId xmlns:a16="http://schemas.microsoft.com/office/drawing/2014/main" xmlns="" id="{600DC34C-0D01-49B1-A67E-1B2B5A5CC7FC}"/>
              </a:ext>
            </a:extLst>
          </p:cNvPr>
          <p:cNvCxnSpPr>
            <a:cxnSpLocks/>
          </p:cNvCxnSpPr>
          <p:nvPr/>
        </p:nvCxnSpPr>
        <p:spPr>
          <a:xfrm>
            <a:off x="6951363" y="4054942"/>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85">
            <a:extLst>
              <a:ext uri="{FF2B5EF4-FFF2-40B4-BE49-F238E27FC236}">
                <a16:creationId xmlns:a16="http://schemas.microsoft.com/office/drawing/2014/main" xmlns="" id="{377AE753-0618-4BF7-915E-7012C3C8FBCC}"/>
              </a:ext>
            </a:extLst>
          </p:cNvPr>
          <p:cNvCxnSpPr>
            <a:cxnSpLocks/>
          </p:cNvCxnSpPr>
          <p:nvPr/>
        </p:nvCxnSpPr>
        <p:spPr>
          <a:xfrm>
            <a:off x="6951363" y="4142058"/>
            <a:ext cx="1686637"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88">
            <a:extLst>
              <a:ext uri="{FF2B5EF4-FFF2-40B4-BE49-F238E27FC236}">
                <a16:creationId xmlns:a16="http://schemas.microsoft.com/office/drawing/2014/main" xmlns="" id="{C6F51EAE-D18B-4135-9A48-C74B96EB3294}"/>
              </a:ext>
            </a:extLst>
          </p:cNvPr>
          <p:cNvCxnSpPr>
            <a:cxnSpLocks/>
          </p:cNvCxnSpPr>
          <p:nvPr/>
        </p:nvCxnSpPr>
        <p:spPr>
          <a:xfrm>
            <a:off x="6960607" y="4222970"/>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70" name="Straight Arrow Connector 82">
            <a:extLst>
              <a:ext uri="{FF2B5EF4-FFF2-40B4-BE49-F238E27FC236}">
                <a16:creationId xmlns:a16="http://schemas.microsoft.com/office/drawing/2014/main" xmlns="" id="{600DC34C-0D01-49B1-A67E-1B2B5A5CC7FC}"/>
              </a:ext>
            </a:extLst>
          </p:cNvPr>
          <p:cNvCxnSpPr>
            <a:cxnSpLocks/>
          </p:cNvCxnSpPr>
          <p:nvPr/>
        </p:nvCxnSpPr>
        <p:spPr>
          <a:xfrm>
            <a:off x="6951363" y="4475468"/>
            <a:ext cx="1686637" cy="2719"/>
          </a:xfrm>
          <a:prstGeom prst="straightConnector1">
            <a:avLst/>
          </a:prstGeom>
          <a:ln w="19050">
            <a:solidFill>
              <a:srgbClr val="8BC9A0"/>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Straight Arrow Connector 85">
            <a:extLst>
              <a:ext uri="{FF2B5EF4-FFF2-40B4-BE49-F238E27FC236}">
                <a16:creationId xmlns:a16="http://schemas.microsoft.com/office/drawing/2014/main" xmlns="" id="{377AE753-0618-4BF7-915E-7012C3C8FBCC}"/>
              </a:ext>
            </a:extLst>
          </p:cNvPr>
          <p:cNvCxnSpPr>
            <a:cxnSpLocks/>
          </p:cNvCxnSpPr>
          <p:nvPr/>
        </p:nvCxnSpPr>
        <p:spPr>
          <a:xfrm>
            <a:off x="6951363" y="4562584"/>
            <a:ext cx="1686637" cy="2719"/>
          </a:xfrm>
          <a:prstGeom prst="straightConnector1">
            <a:avLst/>
          </a:prstGeom>
          <a:ln w="1905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2" name="Straight Arrow Connector 88">
            <a:extLst>
              <a:ext uri="{FF2B5EF4-FFF2-40B4-BE49-F238E27FC236}">
                <a16:creationId xmlns:a16="http://schemas.microsoft.com/office/drawing/2014/main" xmlns="" id="{C6F51EAE-D18B-4135-9A48-C74B96EB3294}"/>
              </a:ext>
            </a:extLst>
          </p:cNvPr>
          <p:cNvCxnSpPr>
            <a:cxnSpLocks/>
          </p:cNvCxnSpPr>
          <p:nvPr/>
        </p:nvCxnSpPr>
        <p:spPr>
          <a:xfrm>
            <a:off x="6960607" y="4643496"/>
            <a:ext cx="1686637" cy="2719"/>
          </a:xfrm>
          <a:prstGeom prst="straightConnector1">
            <a:avLst/>
          </a:prstGeom>
          <a:ln w="190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02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gn="l">
              <a:lnSpc>
                <a:spcPct val="125000"/>
              </a:lnSpc>
            </a:pPr>
            <a:r>
              <a:rPr lang="en-US" sz="1600" dirty="0">
                <a:latin typeface="Huawei Sans" panose="020C0503030203020204" pitchFamily="34" charset="0"/>
              </a:rPr>
              <a:t>The information center can filter information to flexibly control the output of information. When a device is running properly, each module reports information during service processing. To filter out unnecessary information about service modules or information of specified levels, you can configure the information filtering function.</a:t>
            </a:r>
          </a:p>
          <a:p>
            <a:pPr algn="l">
              <a:lnSpc>
                <a:spcPct val="125000"/>
              </a:lnSpc>
            </a:pPr>
            <a:r>
              <a:rPr lang="en-US" sz="1600" dirty="0">
                <a:latin typeface="Huawei Sans" panose="020C0503030203020204" pitchFamily="34" charset="0"/>
              </a:rPr>
              <a:t>The information center uses the information filtering table to filter information along the channels. The information filtering table is used to filter the information output in each direction based on the </a:t>
            </a:r>
            <a:r>
              <a:rPr lang="en-US" sz="1600" dirty="0" smtClean="0">
                <a:latin typeface="Huawei Sans" panose="020C0503030203020204" pitchFamily="34" charset="0"/>
              </a:rPr>
              <a:t>Information Severity, </a:t>
            </a:r>
            <a:r>
              <a:rPr lang="en-US" sz="1600" dirty="0">
                <a:latin typeface="Huawei Sans" panose="020C0503030203020204" pitchFamily="34" charset="0"/>
              </a:rPr>
              <a:t>level, and source.</a:t>
            </a:r>
          </a:p>
          <a:p>
            <a:pPr algn="l">
              <a:lnSpc>
                <a:spcPct val="125000"/>
              </a:lnSpc>
            </a:pPr>
            <a:r>
              <a:rPr lang="en-US" sz="1600" dirty="0">
                <a:latin typeface="Huawei Sans" panose="020C0503030203020204" pitchFamily="34" charset="0"/>
              </a:rPr>
              <a:t>The </a:t>
            </a:r>
            <a:r>
              <a:rPr lang="en-US" sz="1600" dirty="0" smtClean="0">
                <a:latin typeface="Huawei Sans" panose="020C0503030203020204" pitchFamily="34" charset="0"/>
              </a:rPr>
              <a:t>information </a:t>
            </a:r>
            <a:r>
              <a:rPr lang="en-US" sz="1600" dirty="0">
                <a:latin typeface="Huawei Sans" panose="020C0503030203020204" pitchFamily="34" charset="0"/>
              </a:rPr>
              <a:t>filtering table </a:t>
            </a:r>
            <a:r>
              <a:rPr lang="en-US" sz="1600" dirty="0" smtClean="0">
                <a:latin typeface="Huawei Sans" panose="020C0503030203020204" pitchFamily="34" charset="0"/>
              </a:rPr>
              <a:t>provides the following information:</a:t>
            </a:r>
            <a:endParaRPr lang="en-US" sz="1600" dirty="0">
              <a:latin typeface="Huawei Sans" panose="020C0503030203020204" pitchFamily="34" charset="0"/>
            </a:endParaRPr>
          </a:p>
          <a:p>
            <a:pPr marL="654050" lvl="1" indent="-346075">
              <a:lnSpc>
                <a:spcPct val="125000"/>
              </a:lnSpc>
            </a:pPr>
            <a:r>
              <a:rPr lang="en-US" sz="1400" dirty="0">
                <a:latin typeface="Huawei Sans" panose="020C0503030203020204" pitchFamily="34" charset="0"/>
              </a:rPr>
              <a:t>Sequence number of an information module</a:t>
            </a:r>
          </a:p>
          <a:p>
            <a:pPr marL="654050" lvl="1" indent="-346075">
              <a:lnSpc>
                <a:spcPct val="125000"/>
              </a:lnSpc>
            </a:pPr>
            <a:r>
              <a:rPr lang="en-US" sz="1400" dirty="0">
                <a:latin typeface="Huawei Sans" panose="020C0503030203020204" pitchFamily="34" charset="0"/>
              </a:rPr>
              <a:t>Status of the log output function</a:t>
            </a:r>
          </a:p>
          <a:p>
            <a:pPr marL="654050" lvl="1" indent="-346075">
              <a:lnSpc>
                <a:spcPct val="125000"/>
              </a:lnSpc>
            </a:pPr>
            <a:r>
              <a:rPr lang="en-US" sz="1400" dirty="0">
                <a:latin typeface="Huawei Sans" panose="020C0503030203020204" pitchFamily="34" charset="0"/>
              </a:rPr>
              <a:t>Level of log information to be output</a:t>
            </a:r>
          </a:p>
          <a:p>
            <a:pPr marL="654050" lvl="1" indent="-346075">
              <a:lnSpc>
                <a:spcPct val="125000"/>
              </a:lnSpc>
            </a:pPr>
            <a:r>
              <a:rPr lang="en-US" sz="1400" dirty="0">
                <a:latin typeface="Huawei Sans" panose="020C0503030203020204" pitchFamily="34" charset="0"/>
              </a:rPr>
              <a:t>Trap output status</a:t>
            </a:r>
          </a:p>
          <a:p>
            <a:pPr marL="654050" lvl="1" indent="-346075">
              <a:lnSpc>
                <a:spcPct val="125000"/>
              </a:lnSpc>
            </a:pPr>
            <a:r>
              <a:rPr lang="en-US" sz="1400" dirty="0">
                <a:latin typeface="Huawei Sans" panose="020C0503030203020204" pitchFamily="34" charset="0"/>
              </a:rPr>
              <a:t>Level of trap information to be output</a:t>
            </a:r>
          </a:p>
          <a:p>
            <a:pPr marL="654050" lvl="1" indent="-346075">
              <a:lnSpc>
                <a:spcPct val="125000"/>
              </a:lnSpc>
            </a:pPr>
            <a:r>
              <a:rPr lang="en-US" sz="1400" dirty="0">
                <a:latin typeface="Huawei Sans" panose="020C0503030203020204" pitchFamily="34" charset="0"/>
              </a:rPr>
              <a:t>Debugging information output status</a:t>
            </a:r>
          </a:p>
          <a:p>
            <a:pPr marL="654050" lvl="1" indent="-346075">
              <a:lnSpc>
                <a:spcPct val="125000"/>
              </a:lnSpc>
            </a:pPr>
            <a:r>
              <a:rPr lang="en-US" sz="1400" dirty="0">
                <a:latin typeface="Huawei Sans" panose="020C0503030203020204" pitchFamily="34" charset="0"/>
              </a:rPr>
              <a:t>Level of debugging information to be output</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Information Filtering</a:t>
            </a:r>
          </a:p>
        </p:txBody>
      </p:sp>
    </p:spTree>
    <p:extLst>
      <p:ext uri="{BB962C8B-B14F-4D97-AF65-F5344CB8AC3E}">
        <p14:creationId xmlns:p14="http://schemas.microsoft.com/office/powerpoint/2010/main" val="5944999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1600" dirty="0">
                <a:latin typeface="Huawei Sans" panose="020C0503030203020204" pitchFamily="34" charset="0"/>
              </a:rPr>
              <a:t>Log output format</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Information Output Format</a:t>
            </a:r>
          </a:p>
        </p:txBody>
      </p:sp>
      <p:sp>
        <p:nvSpPr>
          <p:cNvPr id="4" name="文本框 3"/>
          <p:cNvSpPr txBox="1"/>
          <p:nvPr/>
        </p:nvSpPr>
        <p:spPr>
          <a:xfrm>
            <a:off x="935052" y="2105525"/>
            <a:ext cx="271228" cy="276999"/>
          </a:xfrm>
          <a:prstGeom prst="rect">
            <a:avLst/>
          </a:prstGeom>
          <a:noFill/>
        </p:spPr>
        <p:txBody>
          <a:bodyPr wrap="square" rtlCol="0">
            <a:noAutofit/>
          </a:bodyPr>
          <a:lstStyle/>
          <a:p>
            <a:pPr fontAlgn="ctr"/>
            <a:r>
              <a:rPr lang="en-US" sz="1200">
                <a:latin typeface="Huawei Sans" panose="020C0503030203020204" pitchFamily="34" charset="0"/>
              </a:rPr>
              <a:t>1</a:t>
            </a:r>
          </a:p>
        </p:txBody>
      </p:sp>
      <p:sp>
        <p:nvSpPr>
          <p:cNvPr id="5" name="文本框 4"/>
          <p:cNvSpPr txBox="1"/>
          <p:nvPr/>
        </p:nvSpPr>
        <p:spPr>
          <a:xfrm>
            <a:off x="1796727" y="2105525"/>
            <a:ext cx="271228" cy="276999"/>
          </a:xfrm>
          <a:prstGeom prst="rect">
            <a:avLst/>
          </a:prstGeom>
          <a:noFill/>
        </p:spPr>
        <p:txBody>
          <a:bodyPr wrap="square" rtlCol="0">
            <a:noAutofit/>
          </a:bodyPr>
          <a:lstStyle/>
          <a:p>
            <a:pPr fontAlgn="ctr"/>
            <a:r>
              <a:rPr lang="en-US" sz="1200">
                <a:solidFill>
                  <a:srgbClr val="00B0F0"/>
                </a:solidFill>
                <a:latin typeface="Huawei Sans" panose="020C0503030203020204" pitchFamily="34" charset="0"/>
              </a:rPr>
              <a:t>2</a:t>
            </a:r>
          </a:p>
        </p:txBody>
      </p:sp>
      <p:sp>
        <p:nvSpPr>
          <p:cNvPr id="6" name="文本框 5"/>
          <p:cNvSpPr txBox="1"/>
          <p:nvPr/>
        </p:nvSpPr>
        <p:spPr>
          <a:xfrm>
            <a:off x="2602326" y="2105525"/>
            <a:ext cx="271228" cy="276999"/>
          </a:xfrm>
          <a:prstGeom prst="rect">
            <a:avLst/>
          </a:prstGeom>
          <a:noFill/>
        </p:spPr>
        <p:txBody>
          <a:bodyPr wrap="square" rtlCol="0">
            <a:noAutofit/>
          </a:bodyPr>
          <a:lstStyle/>
          <a:p>
            <a:pPr fontAlgn="ctr"/>
            <a:r>
              <a:rPr lang="en-US" sz="1200">
                <a:latin typeface="Huawei Sans" panose="020C0503030203020204" pitchFamily="34" charset="0"/>
              </a:rPr>
              <a:t>3</a:t>
            </a:r>
          </a:p>
        </p:txBody>
      </p:sp>
      <p:sp>
        <p:nvSpPr>
          <p:cNvPr id="7" name="文本框 6"/>
          <p:cNvSpPr txBox="1"/>
          <p:nvPr/>
        </p:nvSpPr>
        <p:spPr>
          <a:xfrm>
            <a:off x="3428726" y="2105525"/>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latin typeface="Huawei Sans" panose="020C0503030203020204" pitchFamily="34" charset="0"/>
              </a:rPr>
              <a:t>4</a:t>
            </a:r>
          </a:p>
        </p:txBody>
      </p:sp>
      <p:sp>
        <p:nvSpPr>
          <p:cNvPr id="8" name="文本框 7"/>
          <p:cNvSpPr txBox="1"/>
          <p:nvPr/>
        </p:nvSpPr>
        <p:spPr>
          <a:xfrm>
            <a:off x="4014094" y="2105525"/>
            <a:ext cx="271228" cy="276999"/>
          </a:xfrm>
          <a:prstGeom prst="rect">
            <a:avLst/>
          </a:prstGeom>
          <a:noFill/>
        </p:spPr>
        <p:txBody>
          <a:bodyPr wrap="square" rtlCol="0">
            <a:noAutofit/>
          </a:bodyPr>
          <a:lstStyle/>
          <a:p>
            <a:pPr fontAlgn="ctr"/>
            <a:r>
              <a:rPr lang="en-US" sz="1200">
                <a:latin typeface="Huawei Sans" panose="020C0503030203020204" pitchFamily="34" charset="0"/>
              </a:rPr>
              <a:t>5</a:t>
            </a:r>
          </a:p>
        </p:txBody>
      </p:sp>
      <p:sp>
        <p:nvSpPr>
          <p:cNvPr id="9" name="文本框 8"/>
          <p:cNvSpPr txBox="1"/>
          <p:nvPr/>
        </p:nvSpPr>
        <p:spPr>
          <a:xfrm>
            <a:off x="4281486" y="2105525"/>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latin typeface="Huawei Sans" panose="020C0503030203020204" pitchFamily="34" charset="0"/>
              </a:rPr>
              <a:t>6</a:t>
            </a:r>
          </a:p>
        </p:txBody>
      </p:sp>
      <p:sp>
        <p:nvSpPr>
          <p:cNvPr id="10" name="文本框 9"/>
          <p:cNvSpPr txBox="1"/>
          <p:nvPr/>
        </p:nvSpPr>
        <p:spPr>
          <a:xfrm>
            <a:off x="4965709" y="2105525"/>
            <a:ext cx="271228" cy="276999"/>
          </a:xfrm>
          <a:prstGeom prst="rect">
            <a:avLst/>
          </a:prstGeom>
          <a:noFill/>
        </p:spPr>
        <p:txBody>
          <a:bodyPr wrap="square" rtlCol="0">
            <a:noAutofit/>
          </a:bodyPr>
          <a:lstStyle/>
          <a:p>
            <a:pPr fontAlgn="ctr"/>
            <a:r>
              <a:rPr lang="en-US" sz="1200">
                <a:latin typeface="Huawei Sans" panose="020C0503030203020204" pitchFamily="34" charset="0"/>
              </a:rPr>
              <a:t>7</a:t>
            </a:r>
          </a:p>
        </p:txBody>
      </p:sp>
      <p:sp>
        <p:nvSpPr>
          <p:cNvPr id="11" name="文本框 10"/>
          <p:cNvSpPr txBox="1"/>
          <p:nvPr/>
        </p:nvSpPr>
        <p:spPr>
          <a:xfrm>
            <a:off x="5853413" y="2105525"/>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latin typeface="Huawei Sans" panose="020C0503030203020204" pitchFamily="34" charset="0"/>
              </a:rPr>
              <a:t>8</a:t>
            </a:r>
          </a:p>
        </p:txBody>
      </p:sp>
      <p:sp>
        <p:nvSpPr>
          <p:cNvPr id="12" name="文本框 11"/>
          <p:cNvSpPr txBox="1"/>
          <p:nvPr/>
        </p:nvSpPr>
        <p:spPr>
          <a:xfrm>
            <a:off x="6403850" y="2105525"/>
            <a:ext cx="271228" cy="276999"/>
          </a:xfrm>
          <a:prstGeom prst="rect">
            <a:avLst/>
          </a:prstGeom>
          <a:noFill/>
        </p:spPr>
        <p:txBody>
          <a:bodyPr wrap="square" rtlCol="0">
            <a:noAutofit/>
          </a:bodyPr>
          <a:lstStyle/>
          <a:p>
            <a:pPr fontAlgn="ctr"/>
            <a:r>
              <a:rPr lang="en-US" sz="1200">
                <a:latin typeface="Huawei Sans" panose="020C0503030203020204" pitchFamily="34" charset="0"/>
              </a:rPr>
              <a:t>9</a:t>
            </a:r>
          </a:p>
        </p:txBody>
      </p:sp>
      <p:sp>
        <p:nvSpPr>
          <p:cNvPr id="13" name="文本框 12"/>
          <p:cNvSpPr txBox="1"/>
          <p:nvPr/>
        </p:nvSpPr>
        <p:spPr>
          <a:xfrm>
            <a:off x="6872522" y="2105525"/>
            <a:ext cx="357790"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latin typeface="Huawei Sans" panose="020C0503030203020204" pitchFamily="34" charset="0"/>
              </a:rPr>
              <a:t>10</a:t>
            </a:r>
          </a:p>
        </p:txBody>
      </p:sp>
      <p:sp>
        <p:nvSpPr>
          <p:cNvPr id="14" name="文本框 13"/>
          <p:cNvSpPr txBox="1"/>
          <p:nvPr/>
        </p:nvSpPr>
        <p:spPr>
          <a:xfrm>
            <a:off x="7539157" y="2105525"/>
            <a:ext cx="357790" cy="276999"/>
          </a:xfrm>
          <a:prstGeom prst="rect">
            <a:avLst/>
          </a:prstGeom>
          <a:noFill/>
        </p:spPr>
        <p:txBody>
          <a:bodyPr wrap="square" rtlCol="0">
            <a:noAutofit/>
          </a:bodyPr>
          <a:lstStyle/>
          <a:p>
            <a:pPr fontAlgn="ctr"/>
            <a:r>
              <a:rPr lang="en-US" sz="1200">
                <a:latin typeface="Huawei Sans" panose="020C0503030203020204" pitchFamily="34" charset="0"/>
              </a:rPr>
              <a:t>11</a:t>
            </a:r>
          </a:p>
        </p:txBody>
      </p:sp>
      <p:sp>
        <p:nvSpPr>
          <p:cNvPr id="15" name="文本框 14"/>
          <p:cNvSpPr txBox="1"/>
          <p:nvPr/>
        </p:nvSpPr>
        <p:spPr>
          <a:xfrm>
            <a:off x="8197380" y="2105525"/>
            <a:ext cx="357790"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latin typeface="Huawei Sans" panose="020C0503030203020204" pitchFamily="34" charset="0"/>
              </a:rPr>
              <a:t>12</a:t>
            </a:r>
          </a:p>
        </p:txBody>
      </p:sp>
      <p:sp>
        <p:nvSpPr>
          <p:cNvPr id="16" name="文本框 15"/>
          <p:cNvSpPr txBox="1"/>
          <p:nvPr/>
        </p:nvSpPr>
        <p:spPr>
          <a:xfrm rot="5400000">
            <a:off x="976103" y="2045312"/>
            <a:ext cx="369332" cy="828249"/>
          </a:xfrm>
          <a:prstGeom prst="rect">
            <a:avLst/>
          </a:prstGeom>
          <a:noFill/>
        </p:spPr>
        <p:txBody>
          <a:bodyPr vert="vert270" wrap="square" rtlCol="0">
            <a:noAutofit/>
          </a:bodyPr>
          <a:lstStyle/>
          <a:p>
            <a:pPr algn="ctr" fontAlgn="ctr"/>
            <a:r>
              <a:rPr lang="en-US" sz="1200" dirty="0">
                <a:latin typeface="Huawei Sans" panose="020C0503030203020204" pitchFamily="34" charset="0"/>
              </a:rPr>
              <a:t>Preamble</a:t>
            </a:r>
          </a:p>
        </p:txBody>
      </p:sp>
      <p:sp>
        <p:nvSpPr>
          <p:cNvPr id="17" name="文本框 16"/>
          <p:cNvSpPr txBox="1"/>
          <p:nvPr/>
        </p:nvSpPr>
        <p:spPr>
          <a:xfrm rot="5400000">
            <a:off x="1754894" y="2293910"/>
            <a:ext cx="369332" cy="985103"/>
          </a:xfrm>
          <a:prstGeom prst="rect">
            <a:avLst/>
          </a:prstGeom>
          <a:noFill/>
        </p:spPr>
        <p:txBody>
          <a:bodyPr vert="vert270" wrap="square" rtlCol="0">
            <a:noAutofit/>
          </a:bodyPr>
          <a:lstStyle/>
          <a:p>
            <a:pPr algn="ctr" fontAlgn="ctr"/>
            <a:r>
              <a:rPr lang="en-US" sz="1200" dirty="0">
                <a:solidFill>
                  <a:srgbClr val="00B0F0"/>
                </a:solidFill>
                <a:latin typeface="Huawei Sans" panose="020C0503030203020204" pitchFamily="34" charset="0"/>
              </a:rPr>
              <a:t>Timestamp</a:t>
            </a:r>
          </a:p>
        </p:txBody>
      </p:sp>
      <p:sp>
        <p:nvSpPr>
          <p:cNvPr id="18" name="文本框 17"/>
          <p:cNvSpPr txBox="1"/>
          <p:nvPr/>
        </p:nvSpPr>
        <p:spPr>
          <a:xfrm rot="5400000">
            <a:off x="2557652" y="2045312"/>
            <a:ext cx="369332" cy="828249"/>
          </a:xfrm>
          <a:prstGeom prst="rect">
            <a:avLst/>
          </a:prstGeom>
          <a:noFill/>
        </p:spPr>
        <p:txBody>
          <a:bodyPr vert="vert270" wrap="square" rtlCol="0">
            <a:noAutofit/>
          </a:bodyPr>
          <a:lstStyle/>
          <a:p>
            <a:pPr algn="ctr" fontAlgn="ctr"/>
            <a:r>
              <a:rPr lang="en-US" sz="1200" dirty="0" smtClean="0">
                <a:latin typeface="Huawei Sans" panose="020C0503030203020204" pitchFamily="34" charset="0"/>
              </a:rPr>
              <a:t>Time zone</a:t>
            </a:r>
            <a:endParaRPr lang="en-US" sz="1200" dirty="0">
              <a:latin typeface="Huawei Sans" panose="020C0503030203020204" pitchFamily="34" charset="0"/>
            </a:endParaRPr>
          </a:p>
        </p:txBody>
      </p:sp>
      <p:sp>
        <p:nvSpPr>
          <p:cNvPr id="19" name="文本框 18"/>
          <p:cNvSpPr txBox="1"/>
          <p:nvPr/>
        </p:nvSpPr>
        <p:spPr>
          <a:xfrm rot="5400000">
            <a:off x="3386893" y="2219175"/>
            <a:ext cx="369332" cy="1134573"/>
          </a:xfrm>
          <a:prstGeom prst="rect">
            <a:avLst/>
          </a:prstGeom>
          <a:noFill/>
        </p:spPr>
        <p:txBody>
          <a:bodyPr vert="vert270" wrap="square" rtlCol="0">
            <a:noAutofit/>
          </a:bodyPr>
          <a:lstStyle/>
          <a:p>
            <a:pPr algn="ctr" fontAlgn="ctr"/>
            <a:r>
              <a:rPr lang="en-US" sz="1200" dirty="0" smtClean="0">
                <a:solidFill>
                  <a:srgbClr val="00B0F0"/>
                </a:solidFill>
                <a:latin typeface="Huawei Sans" panose="020C0503030203020204" pitchFamily="34" charset="0"/>
              </a:rPr>
              <a:t>Host name</a:t>
            </a:r>
            <a:endParaRPr lang="en-US" sz="1200" dirty="0">
              <a:solidFill>
                <a:srgbClr val="00B0F0"/>
              </a:solidFill>
              <a:latin typeface="Huawei Sans" panose="020C0503030203020204" pitchFamily="34" charset="0"/>
            </a:endParaRPr>
          </a:p>
        </p:txBody>
      </p:sp>
      <p:sp>
        <p:nvSpPr>
          <p:cNvPr id="20" name="文本框 19"/>
          <p:cNvSpPr txBox="1"/>
          <p:nvPr/>
        </p:nvSpPr>
        <p:spPr>
          <a:xfrm rot="5400000">
            <a:off x="3965042" y="2045312"/>
            <a:ext cx="369332" cy="828249"/>
          </a:xfrm>
          <a:prstGeom prst="rect">
            <a:avLst/>
          </a:prstGeom>
          <a:noFill/>
        </p:spPr>
        <p:txBody>
          <a:bodyPr vert="vert270" wrap="square" rtlCol="0">
            <a:noAutofit/>
          </a:bodyPr>
          <a:lstStyle/>
          <a:p>
            <a:pPr algn="ctr" fontAlgn="ctr"/>
            <a:r>
              <a:rPr lang="en-US" sz="1200" dirty="0">
                <a:latin typeface="Huawei Sans" panose="020C0503030203020204" pitchFamily="34" charset="0"/>
              </a:rPr>
              <a:t>Huawei </a:t>
            </a:r>
            <a:r>
              <a:rPr lang="en-US" sz="1200" dirty="0" smtClean="0">
                <a:latin typeface="Huawei Sans" panose="020C0503030203020204" pitchFamily="34" charset="0"/>
              </a:rPr>
              <a:t>ID</a:t>
            </a:r>
            <a:endParaRPr lang="en-US" sz="1200" dirty="0">
              <a:latin typeface="Huawei Sans" panose="020C0503030203020204" pitchFamily="34" charset="0"/>
            </a:endParaRPr>
          </a:p>
        </p:txBody>
      </p:sp>
      <p:sp>
        <p:nvSpPr>
          <p:cNvPr id="21" name="文本框 20"/>
          <p:cNvSpPr txBox="1"/>
          <p:nvPr/>
        </p:nvSpPr>
        <p:spPr>
          <a:xfrm rot="5400000">
            <a:off x="4299109" y="2372337"/>
            <a:ext cx="369332" cy="828249"/>
          </a:xfrm>
          <a:prstGeom prst="rect">
            <a:avLst/>
          </a:prstGeom>
          <a:noFill/>
        </p:spPr>
        <p:txBody>
          <a:bodyPr vert="vert270" wrap="square" rtlCol="0">
            <a:noAutofit/>
          </a:bodyPr>
          <a:lstStyle/>
          <a:p>
            <a:pPr algn="ctr" fontAlgn="ctr"/>
            <a:r>
              <a:rPr lang="en-US" sz="1200" dirty="0">
                <a:solidFill>
                  <a:srgbClr val="00B0F0"/>
                </a:solidFill>
                <a:latin typeface="Huawei Sans" panose="020C0503030203020204" pitchFamily="34" charset="0"/>
              </a:rPr>
              <a:t>Version</a:t>
            </a:r>
          </a:p>
        </p:txBody>
      </p:sp>
      <p:sp>
        <p:nvSpPr>
          <p:cNvPr id="22" name="文本框 21"/>
          <p:cNvSpPr txBox="1"/>
          <p:nvPr/>
        </p:nvSpPr>
        <p:spPr>
          <a:xfrm rot="5400000">
            <a:off x="4916657" y="1892150"/>
            <a:ext cx="369332" cy="1134573"/>
          </a:xfrm>
          <a:prstGeom prst="rect">
            <a:avLst/>
          </a:prstGeom>
          <a:noFill/>
        </p:spPr>
        <p:txBody>
          <a:bodyPr vert="vert270" wrap="square" rtlCol="0">
            <a:noAutofit/>
          </a:bodyPr>
          <a:lstStyle/>
          <a:p>
            <a:pPr algn="ctr" fontAlgn="ctr"/>
            <a:r>
              <a:rPr lang="en-US" sz="1200" dirty="0" smtClean="0">
                <a:latin typeface="Huawei Sans" panose="020C0503030203020204" pitchFamily="34" charset="0"/>
              </a:rPr>
              <a:t>Module name</a:t>
            </a:r>
            <a:endParaRPr lang="en-US" sz="1200" dirty="0">
              <a:latin typeface="Huawei Sans" panose="020C0503030203020204" pitchFamily="34" charset="0"/>
            </a:endParaRPr>
          </a:p>
        </p:txBody>
      </p:sp>
      <p:sp>
        <p:nvSpPr>
          <p:cNvPr id="23" name="文本框 22"/>
          <p:cNvSpPr txBox="1"/>
          <p:nvPr/>
        </p:nvSpPr>
        <p:spPr>
          <a:xfrm rot="5400000">
            <a:off x="5785311" y="2372337"/>
            <a:ext cx="369332" cy="828249"/>
          </a:xfrm>
          <a:prstGeom prst="rect">
            <a:avLst/>
          </a:prstGeom>
          <a:noFill/>
        </p:spPr>
        <p:txBody>
          <a:bodyPr vert="vert270" wrap="square" rtlCol="0">
            <a:noAutofit/>
          </a:bodyPr>
          <a:lstStyle/>
          <a:p>
            <a:pPr algn="ctr" fontAlgn="ctr"/>
            <a:r>
              <a:rPr lang="en-US" sz="1200" dirty="0" smtClean="0">
                <a:solidFill>
                  <a:srgbClr val="00B0F0"/>
                </a:solidFill>
                <a:latin typeface="Huawei Sans" panose="020C0503030203020204" pitchFamily="34" charset="0"/>
              </a:rPr>
              <a:t>Log level</a:t>
            </a:r>
            <a:endParaRPr lang="en-US" sz="1200" dirty="0">
              <a:solidFill>
                <a:srgbClr val="00B0F0"/>
              </a:solidFill>
              <a:latin typeface="Huawei Sans" panose="020C0503030203020204" pitchFamily="34" charset="0"/>
            </a:endParaRPr>
          </a:p>
        </p:txBody>
      </p:sp>
      <p:sp>
        <p:nvSpPr>
          <p:cNvPr id="24" name="文本框 23"/>
          <p:cNvSpPr txBox="1"/>
          <p:nvPr/>
        </p:nvSpPr>
        <p:spPr>
          <a:xfrm rot="5400000">
            <a:off x="6350887" y="1732145"/>
            <a:ext cx="377153" cy="1462404"/>
          </a:xfrm>
          <a:prstGeom prst="rect">
            <a:avLst/>
          </a:prstGeom>
          <a:noFill/>
        </p:spPr>
        <p:txBody>
          <a:bodyPr vert="vert270" wrap="square" rtlCol="0">
            <a:noAutofit/>
          </a:bodyPr>
          <a:lstStyle/>
          <a:p>
            <a:pPr algn="ctr" fontAlgn="ctr"/>
            <a:r>
              <a:rPr lang="en-US" sz="1200" dirty="0">
                <a:latin typeface="Huawei Sans" panose="020C0503030203020204" pitchFamily="34" charset="0"/>
              </a:rPr>
              <a:t>Message </a:t>
            </a:r>
            <a:endParaRPr lang="en-US" sz="1200" dirty="0" smtClean="0">
              <a:latin typeface="Huawei Sans" panose="020C0503030203020204" pitchFamily="34" charset="0"/>
            </a:endParaRPr>
          </a:p>
          <a:p>
            <a:pPr algn="ctr" fontAlgn="ctr"/>
            <a:r>
              <a:rPr lang="en-US" sz="1200" dirty="0" smtClean="0">
                <a:latin typeface="Huawei Sans" panose="020C0503030203020204" pitchFamily="34" charset="0"/>
              </a:rPr>
              <a:t>summary</a:t>
            </a:r>
            <a:endParaRPr lang="en-US" sz="1200" dirty="0">
              <a:latin typeface="Huawei Sans" panose="020C0503030203020204" pitchFamily="34" charset="0"/>
            </a:endParaRPr>
          </a:p>
        </p:txBody>
      </p:sp>
      <p:sp>
        <p:nvSpPr>
          <p:cNvPr id="25" name="文本框 24"/>
          <p:cNvSpPr txBox="1"/>
          <p:nvPr/>
        </p:nvSpPr>
        <p:spPr>
          <a:xfrm rot="5400000">
            <a:off x="6928044" y="2372337"/>
            <a:ext cx="369332" cy="828249"/>
          </a:xfrm>
          <a:prstGeom prst="rect">
            <a:avLst/>
          </a:prstGeom>
          <a:noFill/>
        </p:spPr>
        <p:txBody>
          <a:bodyPr vert="vert270" wrap="square" rtlCol="0">
            <a:noAutofit/>
          </a:bodyPr>
          <a:lstStyle>
            <a:defPPr>
              <a:defRPr lang="en-US"/>
            </a:defPPr>
            <a:lvl1pPr>
              <a:defRPr sz="1200">
                <a:solidFill>
                  <a:srgbClr val="00B0F0"/>
                </a:solidFill>
              </a:defRPr>
            </a:lvl1pPr>
          </a:lstStyle>
          <a:p>
            <a:pPr algn="ctr" fontAlgn="ctr"/>
            <a:r>
              <a:rPr lang="en-US" dirty="0" smtClean="0">
                <a:latin typeface="Huawei Sans" panose="020C0503030203020204" pitchFamily="34" charset="0"/>
              </a:rPr>
              <a:t>Log ID</a:t>
            </a:r>
            <a:endParaRPr lang="en-US" dirty="0">
              <a:latin typeface="Huawei Sans" panose="020C0503030203020204" pitchFamily="34" charset="0"/>
            </a:endParaRPr>
          </a:p>
        </p:txBody>
      </p:sp>
      <p:sp>
        <p:nvSpPr>
          <p:cNvPr id="26" name="文本框 25"/>
          <p:cNvSpPr txBox="1"/>
          <p:nvPr/>
        </p:nvSpPr>
        <p:spPr>
          <a:xfrm rot="5400000">
            <a:off x="7638161" y="1767761"/>
            <a:ext cx="369332" cy="1383351"/>
          </a:xfrm>
          <a:prstGeom prst="rect">
            <a:avLst/>
          </a:prstGeom>
          <a:noFill/>
        </p:spPr>
        <p:txBody>
          <a:bodyPr vert="vert270" wrap="square" rtlCol="0">
            <a:noAutofit/>
          </a:bodyPr>
          <a:lstStyle/>
          <a:p>
            <a:pPr algn="ctr" fontAlgn="ctr"/>
            <a:r>
              <a:rPr lang="en-US" sz="1200" dirty="0">
                <a:latin typeface="Huawei Sans" panose="020C0503030203020204" pitchFamily="34" charset="0"/>
              </a:rPr>
              <a:t>Sequence </a:t>
            </a:r>
            <a:r>
              <a:rPr lang="en-US" sz="1200" dirty="0" smtClean="0">
                <a:latin typeface="Huawei Sans" panose="020C0503030203020204" pitchFamily="34" charset="0"/>
              </a:rPr>
              <a:t>number</a:t>
            </a:r>
            <a:endParaRPr lang="en-US" sz="1200" dirty="0">
              <a:latin typeface="Huawei Sans" panose="020C0503030203020204" pitchFamily="34" charset="0"/>
            </a:endParaRPr>
          </a:p>
        </p:txBody>
      </p:sp>
      <p:sp>
        <p:nvSpPr>
          <p:cNvPr id="27" name="文本框 26"/>
          <p:cNvSpPr txBox="1"/>
          <p:nvPr/>
        </p:nvSpPr>
        <p:spPr>
          <a:xfrm rot="5400000">
            <a:off x="8172559" y="2372337"/>
            <a:ext cx="369332" cy="828249"/>
          </a:xfrm>
          <a:prstGeom prst="rect">
            <a:avLst/>
          </a:prstGeom>
          <a:noFill/>
        </p:spPr>
        <p:txBody>
          <a:bodyPr vert="vert270" wrap="square" rtlCol="0">
            <a:noAutofit/>
          </a:bodyPr>
          <a:lstStyle>
            <a:defPPr>
              <a:defRPr lang="en-US"/>
            </a:defPPr>
            <a:lvl1pPr>
              <a:defRPr sz="1200">
                <a:solidFill>
                  <a:srgbClr val="00B0F0"/>
                </a:solidFill>
              </a:defRPr>
            </a:lvl1pPr>
          </a:lstStyle>
          <a:p>
            <a:pPr algn="ctr" fontAlgn="ctr"/>
            <a:r>
              <a:rPr lang="en-US" dirty="0">
                <a:latin typeface="Huawei Sans" panose="020C0503030203020204" pitchFamily="34" charset="0"/>
              </a:rPr>
              <a:t>Details</a:t>
            </a:r>
          </a:p>
        </p:txBody>
      </p:sp>
      <p:sp>
        <p:nvSpPr>
          <p:cNvPr id="28" name="文本占位符 2"/>
          <p:cNvSpPr txBox="1">
            <a:spLocks/>
          </p:cNvSpPr>
          <p:nvPr/>
        </p:nvSpPr>
        <p:spPr bwMode="auto">
          <a:xfrm>
            <a:off x="468317" y="3324224"/>
            <a:ext cx="11276183" cy="50948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en-US" altLang="zh-CN" b="1" dirty="0" smtClean="0">
              <a:latin typeface="Huawei Sans" panose="020C0503030203020204" pitchFamily="34" charset="0"/>
            </a:endParaRPr>
          </a:p>
          <a:p>
            <a:pPr fontAlgn="ctr">
              <a:lnSpc>
                <a:spcPct val="100000"/>
              </a:lnSpc>
            </a:pPr>
            <a:r>
              <a:rPr lang="en-US" altLang="zh-CN" sz="1600" dirty="0" smtClean="0">
                <a:latin typeface="Huawei Sans" panose="020C0503030203020204" pitchFamily="34" charset="0"/>
              </a:rPr>
              <a:t>Trap o</a:t>
            </a:r>
            <a:r>
              <a:rPr lang="en-US" sz="1600" dirty="0" smtClean="0">
                <a:latin typeface="Huawei Sans" panose="020C0503030203020204" pitchFamily="34" charset="0"/>
              </a:rPr>
              <a:t>utput format</a:t>
            </a:r>
            <a:endParaRPr lang="en-US" sz="1600" dirty="0">
              <a:latin typeface="Huawei Sans" panose="020C0503030203020204" pitchFamily="34" charset="0"/>
            </a:endParaRPr>
          </a:p>
        </p:txBody>
      </p:sp>
      <p:sp>
        <p:nvSpPr>
          <p:cNvPr id="29" name="文本框 28"/>
          <p:cNvSpPr txBox="1"/>
          <p:nvPr/>
        </p:nvSpPr>
        <p:spPr>
          <a:xfrm>
            <a:off x="673763" y="1849435"/>
            <a:ext cx="793807" cy="276999"/>
          </a:xfrm>
          <a:prstGeom prst="rect">
            <a:avLst/>
          </a:prstGeom>
          <a:noFill/>
        </p:spPr>
        <p:txBody>
          <a:bodyPr wrap="square" rtlCol="0">
            <a:noAutofit/>
          </a:bodyPr>
          <a:lstStyle/>
          <a:p>
            <a:pPr fontAlgn="ctr"/>
            <a:r>
              <a:rPr lang="en-US" sz="1200">
                <a:latin typeface="Huawei Sans" panose="020C0503030203020204" pitchFamily="34" charset="0"/>
              </a:rPr>
              <a:t>&lt;Int_16&gt;</a:t>
            </a:r>
          </a:p>
        </p:txBody>
      </p:sp>
      <p:sp>
        <p:nvSpPr>
          <p:cNvPr id="30" name="文本框 29"/>
          <p:cNvSpPr txBox="1"/>
          <p:nvPr/>
        </p:nvSpPr>
        <p:spPr>
          <a:xfrm>
            <a:off x="1441662" y="1849435"/>
            <a:ext cx="981359" cy="276999"/>
          </a:xfrm>
          <a:prstGeom prst="rect">
            <a:avLst/>
          </a:prstGeom>
          <a:noFill/>
        </p:spPr>
        <p:txBody>
          <a:bodyPr wrap="square" rtlCol="0">
            <a:noAutofit/>
          </a:bodyPr>
          <a:lstStyle/>
          <a:p>
            <a:pPr fontAlgn="ctr"/>
            <a:r>
              <a:rPr lang="en-US" sz="1200">
                <a:solidFill>
                  <a:srgbClr val="00B0F0"/>
                </a:solidFill>
                <a:latin typeface="Huawei Sans" panose="020C0503030203020204" pitchFamily="34" charset="0"/>
              </a:rPr>
              <a:t>TimeStamp</a:t>
            </a:r>
          </a:p>
        </p:txBody>
      </p:sp>
      <p:sp>
        <p:nvSpPr>
          <p:cNvPr id="31" name="文本框 30"/>
          <p:cNvSpPr txBox="1"/>
          <p:nvPr/>
        </p:nvSpPr>
        <p:spPr>
          <a:xfrm>
            <a:off x="2298557" y="1849435"/>
            <a:ext cx="878767" cy="276999"/>
          </a:xfrm>
          <a:prstGeom prst="rect">
            <a:avLst/>
          </a:prstGeom>
          <a:noFill/>
        </p:spPr>
        <p:txBody>
          <a:bodyPr wrap="square" rtlCol="0">
            <a:noAutofit/>
          </a:bodyPr>
          <a:lstStyle/>
          <a:p>
            <a:pPr fontAlgn="ctr"/>
            <a:r>
              <a:rPr lang="en-US" sz="1200">
                <a:latin typeface="Huawei Sans" panose="020C0503030203020204" pitchFamily="34" charset="0"/>
              </a:rPr>
              <a:t>TimeZone</a:t>
            </a:r>
          </a:p>
        </p:txBody>
      </p:sp>
      <p:sp>
        <p:nvSpPr>
          <p:cNvPr id="32" name="文本框 31"/>
          <p:cNvSpPr txBox="1"/>
          <p:nvPr/>
        </p:nvSpPr>
        <p:spPr>
          <a:xfrm>
            <a:off x="3096905" y="1849435"/>
            <a:ext cx="934871" cy="276999"/>
          </a:xfrm>
          <a:prstGeom prst="rect">
            <a:avLst/>
          </a:prstGeom>
          <a:noFill/>
        </p:spPr>
        <p:txBody>
          <a:bodyPr wrap="square" rtlCol="0">
            <a:noAutofit/>
          </a:bodyPr>
          <a:lstStyle/>
          <a:p>
            <a:pPr fontAlgn="ctr"/>
            <a:r>
              <a:rPr lang="en-US" sz="1200" dirty="0" err="1">
                <a:solidFill>
                  <a:srgbClr val="00B0F0"/>
                </a:solidFill>
                <a:latin typeface="Huawei Sans" panose="020C0503030203020204" pitchFamily="34" charset="0"/>
              </a:rPr>
              <a:t>HostName</a:t>
            </a:r>
            <a:endParaRPr lang="en-US" sz="1200" dirty="0">
              <a:solidFill>
                <a:srgbClr val="00B0F0"/>
              </a:solidFill>
              <a:latin typeface="Huawei Sans" panose="020C0503030203020204" pitchFamily="34" charset="0"/>
            </a:endParaRPr>
          </a:p>
        </p:txBody>
      </p:sp>
      <p:sp>
        <p:nvSpPr>
          <p:cNvPr id="34" name="文本框 33"/>
          <p:cNvSpPr txBox="1"/>
          <p:nvPr/>
        </p:nvSpPr>
        <p:spPr>
          <a:xfrm>
            <a:off x="3909122" y="1849435"/>
            <a:ext cx="463588" cy="276999"/>
          </a:xfrm>
          <a:prstGeom prst="rect">
            <a:avLst/>
          </a:prstGeom>
          <a:noFill/>
        </p:spPr>
        <p:txBody>
          <a:bodyPr wrap="square" rtlCol="0">
            <a:noAutofit/>
          </a:bodyPr>
          <a:lstStyle/>
          <a:p>
            <a:pPr fontAlgn="ctr"/>
            <a:r>
              <a:rPr lang="en-US" sz="1200" dirty="0">
                <a:latin typeface="Huawei Sans" panose="020C0503030203020204" pitchFamily="34" charset="0"/>
              </a:rPr>
              <a:t>%%</a:t>
            </a:r>
          </a:p>
        </p:txBody>
      </p:sp>
      <p:sp>
        <p:nvSpPr>
          <p:cNvPr id="35" name="文本框 34"/>
          <p:cNvSpPr txBox="1"/>
          <p:nvPr/>
        </p:nvSpPr>
        <p:spPr>
          <a:xfrm>
            <a:off x="4501640" y="1849435"/>
            <a:ext cx="1199367" cy="276999"/>
          </a:xfrm>
          <a:prstGeom prst="rect">
            <a:avLst/>
          </a:prstGeom>
          <a:noFill/>
        </p:spPr>
        <p:txBody>
          <a:bodyPr wrap="square" rtlCol="0">
            <a:noAutofit/>
          </a:bodyPr>
          <a:lstStyle/>
          <a:p>
            <a:pPr fontAlgn="ctr"/>
            <a:r>
              <a:rPr lang="en-US" sz="1200" dirty="0" err="1">
                <a:latin typeface="Huawei Sans" panose="020C0503030203020204" pitchFamily="34" charset="0"/>
              </a:rPr>
              <a:t>ModuleName</a:t>
            </a:r>
            <a:r>
              <a:rPr lang="en-US" sz="1200" dirty="0">
                <a:latin typeface="Huawei Sans" panose="020C0503030203020204" pitchFamily="34" charset="0"/>
              </a:rPr>
              <a:t>/</a:t>
            </a:r>
          </a:p>
        </p:txBody>
      </p:sp>
      <p:sp>
        <p:nvSpPr>
          <p:cNvPr id="36" name="文本框 35"/>
          <p:cNvSpPr txBox="1"/>
          <p:nvPr/>
        </p:nvSpPr>
        <p:spPr>
          <a:xfrm>
            <a:off x="4236602" y="1849435"/>
            <a:ext cx="360996" cy="276999"/>
          </a:xfrm>
          <a:prstGeom prst="rect">
            <a:avLst/>
          </a:prstGeom>
          <a:noFill/>
        </p:spPr>
        <p:txBody>
          <a:bodyPr wrap="square" rtlCol="0">
            <a:noAutofit/>
          </a:bodyPr>
          <a:lstStyle/>
          <a:p>
            <a:pPr fontAlgn="ctr"/>
            <a:r>
              <a:rPr lang="en-US" sz="1200" dirty="0" err="1">
                <a:solidFill>
                  <a:srgbClr val="00B0F0"/>
                </a:solidFill>
                <a:latin typeface="Huawei Sans" panose="020C0503030203020204" pitchFamily="34" charset="0"/>
              </a:rPr>
              <a:t>dd</a:t>
            </a:r>
            <a:endParaRPr lang="en-US" sz="1200" dirty="0">
              <a:solidFill>
                <a:srgbClr val="00B0F0"/>
              </a:solidFill>
              <a:latin typeface="Huawei Sans" panose="020C0503030203020204" pitchFamily="34" charset="0"/>
            </a:endParaRPr>
          </a:p>
        </p:txBody>
      </p:sp>
      <p:sp>
        <p:nvSpPr>
          <p:cNvPr id="39" name="文本框 38"/>
          <p:cNvSpPr txBox="1"/>
          <p:nvPr/>
        </p:nvSpPr>
        <p:spPr>
          <a:xfrm>
            <a:off x="5564071" y="1849435"/>
            <a:ext cx="849913" cy="276999"/>
          </a:xfrm>
          <a:prstGeom prst="rect">
            <a:avLst/>
          </a:prstGeom>
          <a:noFill/>
        </p:spPr>
        <p:txBody>
          <a:bodyPr wrap="square" rtlCol="0">
            <a:noAutofit/>
          </a:bodyPr>
          <a:lstStyle/>
          <a:p>
            <a:pPr fontAlgn="ctr"/>
            <a:r>
              <a:rPr lang="en-US" sz="1200" dirty="0" smtClean="0">
                <a:solidFill>
                  <a:srgbClr val="00B0F0"/>
                </a:solidFill>
                <a:latin typeface="Huawei Sans" panose="020C0503030203020204" pitchFamily="34" charset="0"/>
              </a:rPr>
              <a:t>Severity/</a:t>
            </a:r>
            <a:endParaRPr lang="en-US" sz="1200" dirty="0">
              <a:solidFill>
                <a:srgbClr val="00B0F0"/>
              </a:solidFill>
              <a:latin typeface="Huawei Sans" panose="020C0503030203020204" pitchFamily="34" charset="0"/>
            </a:endParaRPr>
          </a:p>
        </p:txBody>
      </p:sp>
      <p:sp>
        <p:nvSpPr>
          <p:cNvPr id="40" name="文本框 39"/>
          <p:cNvSpPr txBox="1"/>
          <p:nvPr/>
        </p:nvSpPr>
        <p:spPr>
          <a:xfrm>
            <a:off x="6284426" y="1849435"/>
            <a:ext cx="510076" cy="276999"/>
          </a:xfrm>
          <a:prstGeom prst="rect">
            <a:avLst/>
          </a:prstGeom>
          <a:noFill/>
        </p:spPr>
        <p:txBody>
          <a:bodyPr wrap="square" rtlCol="0">
            <a:noAutofit/>
          </a:bodyPr>
          <a:lstStyle/>
          <a:p>
            <a:pPr fontAlgn="ctr"/>
            <a:r>
              <a:rPr lang="en-US" sz="1200" dirty="0">
                <a:latin typeface="Huawei Sans" panose="020C0503030203020204" pitchFamily="34" charset="0"/>
              </a:rPr>
              <a:t>Brief</a:t>
            </a:r>
          </a:p>
        </p:txBody>
      </p:sp>
      <p:sp>
        <p:nvSpPr>
          <p:cNvPr id="41" name="文本框 40"/>
          <p:cNvSpPr txBox="1"/>
          <p:nvPr/>
        </p:nvSpPr>
        <p:spPr>
          <a:xfrm>
            <a:off x="6864936" y="1849435"/>
            <a:ext cx="399468" cy="276999"/>
          </a:xfrm>
          <a:prstGeom prst="rect">
            <a:avLst/>
          </a:prstGeom>
          <a:noFill/>
        </p:spPr>
        <p:txBody>
          <a:bodyPr wrap="square" rtlCol="0">
            <a:noAutofit/>
          </a:bodyPr>
          <a:lstStyle/>
          <a:p>
            <a:pPr fontAlgn="ctr"/>
            <a:r>
              <a:rPr lang="en-US" sz="1200" dirty="0">
                <a:solidFill>
                  <a:srgbClr val="00B0F0"/>
                </a:solidFill>
                <a:latin typeface="Huawei Sans" panose="020C0503030203020204" pitchFamily="34" charset="0"/>
              </a:rPr>
              <a:t>(1)</a:t>
            </a:r>
          </a:p>
        </p:txBody>
      </p:sp>
      <p:sp>
        <p:nvSpPr>
          <p:cNvPr id="42" name="文本框 41"/>
          <p:cNvSpPr txBox="1"/>
          <p:nvPr/>
        </p:nvSpPr>
        <p:spPr>
          <a:xfrm>
            <a:off x="7394887" y="1849435"/>
            <a:ext cx="646331" cy="276999"/>
          </a:xfrm>
          <a:prstGeom prst="rect">
            <a:avLst/>
          </a:prstGeom>
          <a:noFill/>
        </p:spPr>
        <p:txBody>
          <a:bodyPr wrap="square" rtlCol="0">
            <a:noAutofit/>
          </a:bodyPr>
          <a:lstStyle/>
          <a:p>
            <a:pPr fontAlgn="ctr"/>
            <a:r>
              <a:rPr lang="en-US" sz="1200">
                <a:latin typeface="Huawei Sans" panose="020C0503030203020204" pitchFamily="34" charset="0"/>
              </a:rPr>
              <a:t>[DDD]</a:t>
            </a:r>
          </a:p>
        </p:txBody>
      </p:sp>
      <p:sp>
        <p:nvSpPr>
          <p:cNvPr id="43" name="文本框 42"/>
          <p:cNvSpPr txBox="1"/>
          <p:nvPr/>
        </p:nvSpPr>
        <p:spPr>
          <a:xfrm>
            <a:off x="7872772" y="1849435"/>
            <a:ext cx="1007007" cy="276999"/>
          </a:xfrm>
          <a:prstGeom prst="rect">
            <a:avLst/>
          </a:prstGeom>
          <a:noFill/>
        </p:spPr>
        <p:txBody>
          <a:bodyPr wrap="square" rtlCol="0">
            <a:noAutofit/>
          </a:bodyPr>
          <a:lstStyle/>
          <a:p>
            <a:pPr fontAlgn="ctr"/>
            <a:r>
              <a:rPr lang="en-US" sz="1200" dirty="0">
                <a:solidFill>
                  <a:srgbClr val="00B0F0"/>
                </a:solidFill>
                <a:latin typeface="Huawei Sans" panose="020C0503030203020204" pitchFamily="34" charset="0"/>
              </a:rPr>
              <a:t>:Description</a:t>
            </a:r>
          </a:p>
        </p:txBody>
      </p:sp>
      <p:sp>
        <p:nvSpPr>
          <p:cNvPr id="44" name="文本框 43"/>
          <p:cNvSpPr txBox="1"/>
          <p:nvPr/>
        </p:nvSpPr>
        <p:spPr>
          <a:xfrm>
            <a:off x="949569" y="4512628"/>
            <a:ext cx="271228" cy="276999"/>
          </a:xfrm>
          <a:prstGeom prst="rect">
            <a:avLst/>
          </a:prstGeom>
          <a:noFill/>
        </p:spPr>
        <p:txBody>
          <a:bodyPr wrap="square" rtlCol="0">
            <a:noAutofit/>
          </a:bodyPr>
          <a:lstStyle/>
          <a:p>
            <a:pPr fontAlgn="ctr"/>
            <a:r>
              <a:rPr lang="en-US" sz="1200">
                <a:latin typeface="Huawei Sans" panose="020C0503030203020204" pitchFamily="34" charset="0"/>
              </a:rPr>
              <a:t>1</a:t>
            </a:r>
          </a:p>
        </p:txBody>
      </p:sp>
      <p:sp>
        <p:nvSpPr>
          <p:cNvPr id="45" name="文本框 44"/>
          <p:cNvSpPr txBox="1"/>
          <p:nvPr/>
        </p:nvSpPr>
        <p:spPr>
          <a:xfrm>
            <a:off x="1483906" y="4518777"/>
            <a:ext cx="271228" cy="276999"/>
          </a:xfrm>
          <a:prstGeom prst="rect">
            <a:avLst/>
          </a:prstGeom>
          <a:noFill/>
        </p:spPr>
        <p:txBody>
          <a:bodyPr wrap="square" rtlCol="0">
            <a:noAutofit/>
          </a:bodyPr>
          <a:lstStyle/>
          <a:p>
            <a:pPr fontAlgn="ctr"/>
            <a:r>
              <a:rPr lang="en-US" sz="1200">
                <a:solidFill>
                  <a:srgbClr val="00B0F0"/>
                </a:solidFill>
                <a:latin typeface="Huawei Sans" panose="020C0503030203020204" pitchFamily="34" charset="0"/>
              </a:rPr>
              <a:t>2</a:t>
            </a:r>
          </a:p>
        </p:txBody>
      </p:sp>
      <p:sp>
        <p:nvSpPr>
          <p:cNvPr id="46" name="文本框 45"/>
          <p:cNvSpPr txBox="1"/>
          <p:nvPr/>
        </p:nvSpPr>
        <p:spPr>
          <a:xfrm>
            <a:off x="2373729" y="4518777"/>
            <a:ext cx="271228" cy="276999"/>
          </a:xfrm>
          <a:prstGeom prst="rect">
            <a:avLst/>
          </a:prstGeom>
          <a:noFill/>
        </p:spPr>
        <p:txBody>
          <a:bodyPr wrap="square" rtlCol="0">
            <a:noAutofit/>
          </a:bodyPr>
          <a:lstStyle/>
          <a:p>
            <a:pPr fontAlgn="ctr"/>
            <a:r>
              <a:rPr lang="en-US" sz="1200">
                <a:latin typeface="Huawei Sans" panose="020C0503030203020204" pitchFamily="34" charset="0"/>
              </a:rPr>
              <a:t>3</a:t>
            </a:r>
          </a:p>
        </p:txBody>
      </p:sp>
      <p:sp>
        <p:nvSpPr>
          <p:cNvPr id="47" name="文本框 46"/>
          <p:cNvSpPr txBox="1"/>
          <p:nvPr/>
        </p:nvSpPr>
        <p:spPr>
          <a:xfrm>
            <a:off x="3159865" y="4518777"/>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latin typeface="Huawei Sans" panose="020C0503030203020204" pitchFamily="34" charset="0"/>
              </a:rPr>
              <a:t>4</a:t>
            </a:r>
          </a:p>
        </p:txBody>
      </p:sp>
      <p:sp>
        <p:nvSpPr>
          <p:cNvPr id="48" name="文本框 47"/>
          <p:cNvSpPr txBox="1"/>
          <p:nvPr/>
        </p:nvSpPr>
        <p:spPr>
          <a:xfrm>
            <a:off x="4087395" y="4518777"/>
            <a:ext cx="271228" cy="276999"/>
          </a:xfrm>
          <a:prstGeom prst="rect">
            <a:avLst/>
          </a:prstGeom>
          <a:noFill/>
        </p:spPr>
        <p:txBody>
          <a:bodyPr wrap="square" rtlCol="0">
            <a:noAutofit/>
          </a:bodyPr>
          <a:lstStyle/>
          <a:p>
            <a:pPr fontAlgn="ctr"/>
            <a:r>
              <a:rPr lang="en-US" sz="1200">
                <a:latin typeface="Huawei Sans" panose="020C0503030203020204" pitchFamily="34" charset="0"/>
              </a:rPr>
              <a:t>5</a:t>
            </a:r>
          </a:p>
        </p:txBody>
      </p:sp>
      <p:sp>
        <p:nvSpPr>
          <p:cNvPr id="49" name="文本框 48"/>
          <p:cNvSpPr txBox="1"/>
          <p:nvPr/>
        </p:nvSpPr>
        <p:spPr>
          <a:xfrm>
            <a:off x="5141229" y="4518777"/>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latin typeface="Huawei Sans" panose="020C0503030203020204" pitchFamily="34" charset="0"/>
              </a:rPr>
              <a:t>6</a:t>
            </a:r>
          </a:p>
        </p:txBody>
      </p:sp>
      <p:sp>
        <p:nvSpPr>
          <p:cNvPr id="50" name="文本框 49"/>
          <p:cNvSpPr txBox="1"/>
          <p:nvPr/>
        </p:nvSpPr>
        <p:spPr>
          <a:xfrm>
            <a:off x="5674736" y="4518777"/>
            <a:ext cx="271228" cy="276999"/>
          </a:xfrm>
          <a:prstGeom prst="rect">
            <a:avLst/>
          </a:prstGeom>
          <a:noFill/>
        </p:spPr>
        <p:txBody>
          <a:bodyPr wrap="square" rtlCol="0">
            <a:noAutofit/>
          </a:bodyPr>
          <a:lstStyle/>
          <a:p>
            <a:pPr fontAlgn="ctr"/>
            <a:r>
              <a:rPr lang="en-US" sz="1200">
                <a:latin typeface="Huawei Sans" panose="020C0503030203020204" pitchFamily="34" charset="0"/>
              </a:rPr>
              <a:t>7</a:t>
            </a:r>
          </a:p>
        </p:txBody>
      </p:sp>
      <p:sp>
        <p:nvSpPr>
          <p:cNvPr id="51" name="文本框 50"/>
          <p:cNvSpPr txBox="1"/>
          <p:nvPr/>
        </p:nvSpPr>
        <p:spPr>
          <a:xfrm>
            <a:off x="6521416" y="4518777"/>
            <a:ext cx="271228" cy="276999"/>
          </a:xfrm>
          <a:prstGeom prst="rect">
            <a:avLst/>
          </a:prstGeom>
          <a:noFill/>
        </p:spPr>
        <p:txBody>
          <a:bodyPr wrap="square" rtlCol="0">
            <a:noAutofit/>
          </a:bodyPr>
          <a:lstStyle>
            <a:defPPr>
              <a:defRPr lang="en-US"/>
            </a:defPPr>
            <a:lvl1pPr>
              <a:defRPr sz="1200">
                <a:solidFill>
                  <a:srgbClr val="00B0F0"/>
                </a:solidFill>
              </a:defRPr>
            </a:lvl1pPr>
          </a:lstStyle>
          <a:p>
            <a:pPr fontAlgn="ctr"/>
            <a:r>
              <a:rPr lang="en-US">
                <a:latin typeface="Huawei Sans" panose="020C0503030203020204" pitchFamily="34" charset="0"/>
              </a:rPr>
              <a:t>8</a:t>
            </a:r>
          </a:p>
        </p:txBody>
      </p:sp>
      <p:sp>
        <p:nvSpPr>
          <p:cNvPr id="56" name="文本框 55"/>
          <p:cNvSpPr txBox="1"/>
          <p:nvPr/>
        </p:nvSpPr>
        <p:spPr>
          <a:xfrm rot="5400000">
            <a:off x="900517" y="3999320"/>
            <a:ext cx="369332" cy="1620139"/>
          </a:xfrm>
          <a:prstGeom prst="rect">
            <a:avLst/>
          </a:prstGeom>
          <a:noFill/>
        </p:spPr>
        <p:txBody>
          <a:bodyPr vert="vert270" wrap="square" rtlCol="0">
            <a:noAutofit/>
          </a:bodyPr>
          <a:lstStyle/>
          <a:p>
            <a:pPr algn="ctr" fontAlgn="ctr"/>
            <a:r>
              <a:rPr lang="en-US" sz="1200" dirty="0" smtClean="0">
                <a:latin typeface="Huawei Sans" panose="020C0503030203020204" pitchFamily="34" charset="0"/>
              </a:rPr>
              <a:t>Information type</a:t>
            </a:r>
            <a:endParaRPr lang="en-US" sz="1200" dirty="0">
              <a:latin typeface="Huawei Sans" panose="020C0503030203020204" pitchFamily="34" charset="0"/>
            </a:endParaRPr>
          </a:p>
        </p:txBody>
      </p:sp>
      <p:sp>
        <p:nvSpPr>
          <p:cNvPr id="57" name="文本框 56"/>
          <p:cNvSpPr txBox="1"/>
          <p:nvPr/>
        </p:nvSpPr>
        <p:spPr>
          <a:xfrm rot="5400000">
            <a:off x="1492004" y="4309540"/>
            <a:ext cx="369332" cy="1620139"/>
          </a:xfrm>
          <a:prstGeom prst="rect">
            <a:avLst/>
          </a:prstGeom>
          <a:noFill/>
        </p:spPr>
        <p:txBody>
          <a:bodyPr vert="vert270" wrap="square" rtlCol="0">
            <a:noAutofit/>
          </a:bodyPr>
          <a:lstStyle/>
          <a:p>
            <a:pPr algn="ctr" fontAlgn="ctr"/>
            <a:r>
              <a:rPr lang="en-US" sz="1200" dirty="0">
                <a:solidFill>
                  <a:srgbClr val="00B0F0"/>
                </a:solidFill>
                <a:latin typeface="Huawei Sans" panose="020C0503030203020204" pitchFamily="34" charset="0"/>
              </a:rPr>
              <a:t>Timestamp</a:t>
            </a:r>
          </a:p>
        </p:txBody>
      </p:sp>
      <p:sp>
        <p:nvSpPr>
          <p:cNvPr id="58" name="文本框 57"/>
          <p:cNvSpPr txBox="1"/>
          <p:nvPr/>
        </p:nvSpPr>
        <p:spPr>
          <a:xfrm rot="5400000">
            <a:off x="2324677" y="4395265"/>
            <a:ext cx="369332" cy="828249"/>
          </a:xfrm>
          <a:prstGeom prst="rect">
            <a:avLst/>
          </a:prstGeom>
          <a:noFill/>
        </p:spPr>
        <p:txBody>
          <a:bodyPr vert="vert270" wrap="square" rtlCol="0">
            <a:noAutofit/>
          </a:bodyPr>
          <a:lstStyle/>
          <a:p>
            <a:pPr algn="ctr" fontAlgn="ctr"/>
            <a:r>
              <a:rPr lang="en-US" sz="1200" dirty="0">
                <a:latin typeface="Huawei Sans" panose="020C0503030203020204" pitchFamily="34" charset="0"/>
              </a:rPr>
              <a:t>Time zone</a:t>
            </a:r>
          </a:p>
        </p:txBody>
      </p:sp>
      <p:sp>
        <p:nvSpPr>
          <p:cNvPr id="59" name="文本框 58"/>
          <p:cNvSpPr txBox="1"/>
          <p:nvPr/>
        </p:nvSpPr>
        <p:spPr>
          <a:xfrm rot="5400000">
            <a:off x="3110813" y="4425151"/>
            <a:ext cx="369332" cy="1388916"/>
          </a:xfrm>
          <a:prstGeom prst="rect">
            <a:avLst/>
          </a:prstGeom>
          <a:noFill/>
        </p:spPr>
        <p:txBody>
          <a:bodyPr vert="vert270" wrap="square" rtlCol="0">
            <a:noAutofit/>
          </a:bodyPr>
          <a:lstStyle/>
          <a:p>
            <a:pPr algn="ctr" fontAlgn="ctr"/>
            <a:r>
              <a:rPr lang="en-US" sz="1200" dirty="0" smtClean="0">
                <a:solidFill>
                  <a:srgbClr val="00B0F0"/>
                </a:solidFill>
                <a:latin typeface="Huawei Sans" panose="020C0503030203020204" pitchFamily="34" charset="0"/>
              </a:rPr>
              <a:t>Host name</a:t>
            </a:r>
            <a:endParaRPr lang="en-US" sz="1200" dirty="0">
              <a:solidFill>
                <a:srgbClr val="00B0F0"/>
              </a:solidFill>
              <a:latin typeface="Huawei Sans" panose="020C0503030203020204" pitchFamily="34" charset="0"/>
            </a:endParaRPr>
          </a:p>
        </p:txBody>
      </p:sp>
      <p:sp>
        <p:nvSpPr>
          <p:cNvPr id="60" name="文本框 59"/>
          <p:cNvSpPr txBox="1"/>
          <p:nvPr/>
        </p:nvSpPr>
        <p:spPr>
          <a:xfrm rot="5400000">
            <a:off x="4038343" y="4395265"/>
            <a:ext cx="369332" cy="828249"/>
          </a:xfrm>
          <a:prstGeom prst="rect">
            <a:avLst/>
          </a:prstGeom>
          <a:noFill/>
        </p:spPr>
        <p:txBody>
          <a:bodyPr vert="vert270" wrap="square" rtlCol="0">
            <a:noAutofit/>
          </a:bodyPr>
          <a:lstStyle/>
          <a:p>
            <a:pPr algn="ctr" fontAlgn="ctr"/>
            <a:r>
              <a:rPr lang="en-US" sz="1200">
                <a:latin typeface="Huawei Sans" panose="020C0503030203020204" pitchFamily="34" charset="0"/>
              </a:rPr>
              <a:t>Huawei ID</a:t>
            </a:r>
          </a:p>
        </p:txBody>
      </p:sp>
      <p:sp>
        <p:nvSpPr>
          <p:cNvPr id="62" name="文本框 61"/>
          <p:cNvSpPr txBox="1"/>
          <p:nvPr/>
        </p:nvSpPr>
        <p:spPr>
          <a:xfrm rot="5400000">
            <a:off x="5654217" y="4294787"/>
            <a:ext cx="369332" cy="1029205"/>
          </a:xfrm>
          <a:prstGeom prst="rect">
            <a:avLst/>
          </a:prstGeom>
          <a:noFill/>
        </p:spPr>
        <p:txBody>
          <a:bodyPr vert="vert270" wrap="square" rtlCol="0">
            <a:noAutofit/>
          </a:bodyPr>
          <a:lstStyle/>
          <a:p>
            <a:pPr algn="ctr" fontAlgn="ctr"/>
            <a:r>
              <a:rPr lang="en-US" sz="1200" dirty="0" smtClean="0">
                <a:latin typeface="Huawei Sans" panose="020C0503030203020204" pitchFamily="34" charset="0"/>
              </a:rPr>
              <a:t>Message summary</a:t>
            </a:r>
            <a:endParaRPr lang="en-US" sz="1200" dirty="0">
              <a:latin typeface="Huawei Sans" panose="020C0503030203020204" pitchFamily="34" charset="0"/>
            </a:endParaRPr>
          </a:p>
        </p:txBody>
      </p:sp>
      <p:sp>
        <p:nvSpPr>
          <p:cNvPr id="63" name="文本框 62"/>
          <p:cNvSpPr txBox="1"/>
          <p:nvPr/>
        </p:nvSpPr>
        <p:spPr>
          <a:xfrm rot="5400000">
            <a:off x="6472364" y="4705485"/>
            <a:ext cx="369332" cy="828249"/>
          </a:xfrm>
          <a:prstGeom prst="rect">
            <a:avLst/>
          </a:prstGeom>
          <a:noFill/>
        </p:spPr>
        <p:txBody>
          <a:bodyPr vert="vert270" wrap="square" rtlCol="0">
            <a:noAutofit/>
          </a:bodyPr>
          <a:lstStyle/>
          <a:p>
            <a:pPr algn="ctr" fontAlgn="ctr"/>
            <a:r>
              <a:rPr lang="en-US" sz="1200" dirty="0">
                <a:solidFill>
                  <a:srgbClr val="00B0F0"/>
                </a:solidFill>
                <a:latin typeface="Huawei Sans" panose="020C0503030203020204" pitchFamily="34" charset="0"/>
              </a:rPr>
              <a:t>Details</a:t>
            </a:r>
          </a:p>
        </p:txBody>
      </p:sp>
      <p:sp>
        <p:nvSpPr>
          <p:cNvPr id="69" name="文本框 68"/>
          <p:cNvSpPr txBox="1"/>
          <p:nvPr/>
        </p:nvSpPr>
        <p:spPr>
          <a:xfrm>
            <a:off x="1128841" y="4256538"/>
            <a:ext cx="981359" cy="276999"/>
          </a:xfrm>
          <a:prstGeom prst="rect">
            <a:avLst/>
          </a:prstGeom>
          <a:noFill/>
        </p:spPr>
        <p:txBody>
          <a:bodyPr wrap="square" rtlCol="0">
            <a:noAutofit/>
          </a:bodyPr>
          <a:lstStyle/>
          <a:p>
            <a:pPr fontAlgn="ctr"/>
            <a:r>
              <a:rPr lang="en-US" sz="1200" dirty="0" err="1">
                <a:solidFill>
                  <a:srgbClr val="00B0F0"/>
                </a:solidFill>
                <a:latin typeface="Huawei Sans" panose="020C0503030203020204" pitchFamily="34" charset="0"/>
              </a:rPr>
              <a:t>TimeStamp</a:t>
            </a:r>
            <a:endParaRPr lang="en-US" sz="1200" dirty="0">
              <a:solidFill>
                <a:srgbClr val="00B0F0"/>
              </a:solidFill>
              <a:latin typeface="Huawei Sans" panose="020C0503030203020204" pitchFamily="34" charset="0"/>
            </a:endParaRPr>
          </a:p>
        </p:txBody>
      </p:sp>
      <p:sp>
        <p:nvSpPr>
          <p:cNvPr id="70" name="文本框 69"/>
          <p:cNvSpPr txBox="1"/>
          <p:nvPr/>
        </p:nvSpPr>
        <p:spPr>
          <a:xfrm>
            <a:off x="2069960" y="4256538"/>
            <a:ext cx="878767" cy="276999"/>
          </a:xfrm>
          <a:prstGeom prst="rect">
            <a:avLst/>
          </a:prstGeom>
          <a:noFill/>
        </p:spPr>
        <p:txBody>
          <a:bodyPr wrap="square" rtlCol="0">
            <a:noAutofit/>
          </a:bodyPr>
          <a:lstStyle/>
          <a:p>
            <a:pPr fontAlgn="ctr"/>
            <a:r>
              <a:rPr lang="en-US" sz="1200">
                <a:latin typeface="Huawei Sans" panose="020C0503030203020204" pitchFamily="34" charset="0"/>
              </a:rPr>
              <a:t>TimeZone</a:t>
            </a:r>
          </a:p>
        </p:txBody>
      </p:sp>
      <p:sp>
        <p:nvSpPr>
          <p:cNvPr id="71" name="文本框 70"/>
          <p:cNvSpPr txBox="1"/>
          <p:nvPr/>
        </p:nvSpPr>
        <p:spPr>
          <a:xfrm>
            <a:off x="2828044" y="4256538"/>
            <a:ext cx="934871" cy="276999"/>
          </a:xfrm>
          <a:prstGeom prst="rect">
            <a:avLst/>
          </a:prstGeom>
          <a:noFill/>
        </p:spPr>
        <p:txBody>
          <a:bodyPr wrap="square" rtlCol="0">
            <a:noAutofit/>
          </a:bodyPr>
          <a:lstStyle/>
          <a:p>
            <a:pPr fontAlgn="ctr"/>
            <a:r>
              <a:rPr lang="en-US" sz="1200">
                <a:solidFill>
                  <a:srgbClr val="00B0F0"/>
                </a:solidFill>
                <a:latin typeface="Huawei Sans" panose="020C0503030203020204" pitchFamily="34" charset="0"/>
              </a:rPr>
              <a:t>HostName</a:t>
            </a:r>
          </a:p>
        </p:txBody>
      </p:sp>
      <p:sp>
        <p:nvSpPr>
          <p:cNvPr id="73" name="文本框 72"/>
          <p:cNvSpPr txBox="1"/>
          <p:nvPr/>
        </p:nvSpPr>
        <p:spPr>
          <a:xfrm>
            <a:off x="3623326" y="4256538"/>
            <a:ext cx="1199367" cy="276999"/>
          </a:xfrm>
          <a:prstGeom prst="rect">
            <a:avLst/>
          </a:prstGeom>
          <a:noFill/>
        </p:spPr>
        <p:txBody>
          <a:bodyPr wrap="square" rtlCol="0">
            <a:noAutofit/>
          </a:bodyPr>
          <a:lstStyle/>
          <a:p>
            <a:pPr fontAlgn="ctr"/>
            <a:r>
              <a:rPr lang="en-US" sz="1200">
                <a:latin typeface="Huawei Sans" panose="020C0503030203020204" pitchFamily="34" charset="0"/>
              </a:rPr>
              <a:t>ModuleName/</a:t>
            </a:r>
          </a:p>
        </p:txBody>
      </p:sp>
      <p:sp>
        <p:nvSpPr>
          <p:cNvPr id="75" name="文本框 74"/>
          <p:cNvSpPr txBox="1"/>
          <p:nvPr/>
        </p:nvSpPr>
        <p:spPr>
          <a:xfrm>
            <a:off x="4851887" y="4256538"/>
            <a:ext cx="849913" cy="276999"/>
          </a:xfrm>
          <a:prstGeom prst="rect">
            <a:avLst/>
          </a:prstGeom>
          <a:noFill/>
        </p:spPr>
        <p:txBody>
          <a:bodyPr wrap="square" rtlCol="0">
            <a:noAutofit/>
          </a:bodyPr>
          <a:lstStyle/>
          <a:p>
            <a:pPr fontAlgn="ctr"/>
            <a:r>
              <a:rPr lang="en-US" sz="1200" dirty="0" smtClean="0">
                <a:solidFill>
                  <a:srgbClr val="00B0F0"/>
                </a:solidFill>
                <a:latin typeface="Huawei Sans" panose="020C0503030203020204" pitchFamily="34" charset="0"/>
              </a:rPr>
              <a:t>Severity/</a:t>
            </a:r>
            <a:endParaRPr lang="en-US" sz="1200" dirty="0">
              <a:solidFill>
                <a:srgbClr val="00B0F0"/>
              </a:solidFill>
              <a:latin typeface="Huawei Sans" panose="020C0503030203020204" pitchFamily="34" charset="0"/>
            </a:endParaRPr>
          </a:p>
        </p:txBody>
      </p:sp>
      <p:sp>
        <p:nvSpPr>
          <p:cNvPr id="76" name="文本框 75"/>
          <p:cNvSpPr txBox="1"/>
          <p:nvPr/>
        </p:nvSpPr>
        <p:spPr>
          <a:xfrm>
            <a:off x="5555312" y="4256538"/>
            <a:ext cx="510076" cy="276999"/>
          </a:xfrm>
          <a:prstGeom prst="rect">
            <a:avLst/>
          </a:prstGeom>
          <a:noFill/>
        </p:spPr>
        <p:txBody>
          <a:bodyPr wrap="square" rtlCol="0">
            <a:noAutofit/>
          </a:bodyPr>
          <a:lstStyle/>
          <a:p>
            <a:pPr fontAlgn="ctr"/>
            <a:r>
              <a:rPr lang="en-US" sz="1200">
                <a:latin typeface="Huawei Sans" panose="020C0503030203020204" pitchFamily="34" charset="0"/>
              </a:rPr>
              <a:t>Brief</a:t>
            </a:r>
          </a:p>
        </p:txBody>
      </p:sp>
      <p:sp>
        <p:nvSpPr>
          <p:cNvPr id="79" name="文本框 78"/>
          <p:cNvSpPr txBox="1"/>
          <p:nvPr/>
        </p:nvSpPr>
        <p:spPr>
          <a:xfrm>
            <a:off x="6153527" y="4256538"/>
            <a:ext cx="1007007" cy="276999"/>
          </a:xfrm>
          <a:prstGeom prst="rect">
            <a:avLst/>
          </a:prstGeom>
          <a:noFill/>
        </p:spPr>
        <p:txBody>
          <a:bodyPr wrap="square" rtlCol="0">
            <a:noAutofit/>
          </a:bodyPr>
          <a:lstStyle/>
          <a:p>
            <a:pPr fontAlgn="ctr"/>
            <a:r>
              <a:rPr lang="en-US" sz="1200" dirty="0">
                <a:solidFill>
                  <a:srgbClr val="00B0F0"/>
                </a:solidFill>
                <a:latin typeface="Huawei Sans" panose="020C0503030203020204" pitchFamily="34" charset="0"/>
              </a:rPr>
              <a:t>:Description</a:t>
            </a:r>
          </a:p>
        </p:txBody>
      </p:sp>
      <p:sp>
        <p:nvSpPr>
          <p:cNvPr id="80" name="文本框 79"/>
          <p:cNvSpPr txBox="1"/>
          <p:nvPr/>
        </p:nvSpPr>
        <p:spPr>
          <a:xfrm>
            <a:off x="941554" y="4256538"/>
            <a:ext cx="287258" cy="276999"/>
          </a:xfrm>
          <a:prstGeom prst="rect">
            <a:avLst/>
          </a:prstGeom>
          <a:noFill/>
        </p:spPr>
        <p:txBody>
          <a:bodyPr wrap="square" rtlCol="0">
            <a:noAutofit/>
          </a:bodyPr>
          <a:lstStyle/>
          <a:p>
            <a:pPr fontAlgn="ctr"/>
            <a:r>
              <a:rPr lang="en-US" sz="1200">
                <a:latin typeface="Huawei Sans" panose="020C0503030203020204" pitchFamily="34" charset="0"/>
              </a:rPr>
              <a:t>#</a:t>
            </a:r>
          </a:p>
        </p:txBody>
      </p:sp>
      <p:sp>
        <p:nvSpPr>
          <p:cNvPr id="65" name="文本框 64"/>
          <p:cNvSpPr txBox="1"/>
          <p:nvPr/>
        </p:nvSpPr>
        <p:spPr>
          <a:xfrm rot="5400000">
            <a:off x="4888834" y="4705485"/>
            <a:ext cx="369332" cy="828249"/>
          </a:xfrm>
          <a:prstGeom prst="rect">
            <a:avLst/>
          </a:prstGeom>
          <a:noFill/>
        </p:spPr>
        <p:txBody>
          <a:bodyPr vert="vert270" wrap="square" rtlCol="0">
            <a:noAutofit/>
          </a:bodyPr>
          <a:lstStyle/>
          <a:p>
            <a:pPr algn="ctr" fontAlgn="ctr"/>
            <a:r>
              <a:rPr lang="en-US" sz="1200" dirty="0" smtClean="0">
                <a:solidFill>
                  <a:srgbClr val="00B0F0"/>
                </a:solidFill>
                <a:latin typeface="Huawei Sans" panose="020C0503030203020204" pitchFamily="34" charset="0"/>
              </a:rPr>
              <a:t>Log level</a:t>
            </a:r>
            <a:endParaRPr lang="en-US" sz="1200" dirty="0">
              <a:solidFill>
                <a:srgbClr val="00B0F0"/>
              </a:solidFill>
              <a:latin typeface="Huawei Sans" panose="020C0503030203020204" pitchFamily="34" charset="0"/>
            </a:endParaRPr>
          </a:p>
        </p:txBody>
      </p:sp>
    </p:spTree>
    <p:extLst>
      <p:ext uri="{BB962C8B-B14F-4D97-AF65-F5344CB8AC3E}">
        <p14:creationId xmlns:p14="http://schemas.microsoft.com/office/powerpoint/2010/main" val="10052299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75"/>
          <p:cNvSpPr/>
          <p:nvPr/>
        </p:nvSpPr>
        <p:spPr>
          <a:xfrm>
            <a:off x="8058696" y="2166714"/>
            <a:ext cx="3556717" cy="37648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Bef>
                <a:spcPts val="0"/>
              </a:spcBef>
              <a:spcAft>
                <a:spcPts val="600"/>
              </a:spcAft>
            </a:pPr>
            <a:r>
              <a:rPr lang="en-US" sz="16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information center sends debugging information to the console. Maintenance personnel can obtain the running status of a device by checking the debugging information.</a:t>
            </a:r>
          </a:p>
        </p:txBody>
      </p:sp>
      <p:sp>
        <p:nvSpPr>
          <p:cNvPr id="27" name="圆角矩形 75"/>
          <p:cNvSpPr/>
          <p:nvPr/>
        </p:nvSpPr>
        <p:spPr>
          <a:xfrm>
            <a:off x="4307082" y="2166714"/>
            <a:ext cx="3556717" cy="37648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information center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outputs </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traps to an NMS. The NMS monitors the running status of a device based on the received traps.</a:t>
            </a:r>
          </a:p>
        </p:txBody>
      </p:sp>
      <p:sp>
        <p:nvSpPr>
          <p:cNvPr id="26" name="圆角矩形 75"/>
          <p:cNvSpPr/>
          <p:nvPr/>
        </p:nvSpPr>
        <p:spPr>
          <a:xfrm>
            <a:off x="636838" y="2166714"/>
            <a:ext cx="3556717" cy="37648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lnSpc>
                <a:spcPts val="2600"/>
              </a:lnSpc>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information center outputs logs of a specified level to a log host. Maintenance personnel can obtain the running status of the device by querying logs.</a:t>
            </a:r>
          </a:p>
        </p:txBody>
      </p:sp>
      <p:cxnSp>
        <p:nvCxnSpPr>
          <p:cNvPr id="9" name="直接连接符 8"/>
          <p:cNvCxnSpPr>
            <a:stCxn id="4" idx="3"/>
            <a:endCxn id="7" idx="1"/>
          </p:cNvCxnSpPr>
          <p:nvPr/>
        </p:nvCxnSpPr>
        <p:spPr>
          <a:xfrm>
            <a:off x="1425548" y="2526861"/>
            <a:ext cx="16153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wrap="square">
            <a:noAutofit/>
          </a:bodyPr>
          <a:lstStyle/>
          <a:p>
            <a:r>
              <a:rPr lang="en-US" sz="3000" dirty="0">
                <a:latin typeface="Huawei Sans" panose="020C0503030203020204" pitchFamily="34" charset="0"/>
              </a:rPr>
              <a:t>Application Scenarios of the Information Center</a:t>
            </a: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5548" y="2305461"/>
            <a:ext cx="540000" cy="442800"/>
          </a:xfrm>
          <a:prstGeom prst="rect">
            <a:avLst/>
          </a:prstGeom>
        </p:spPr>
      </p:pic>
      <p:sp>
        <p:nvSpPr>
          <p:cNvPr id="6" name="Freeform 159"/>
          <p:cNvSpPr/>
          <p:nvPr/>
        </p:nvSpPr>
        <p:spPr>
          <a:xfrm flipH="1">
            <a:off x="1583323" y="2301661"/>
            <a:ext cx="1286731" cy="4466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p>
        </p:txBody>
      </p:sp>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40887" y="2305461"/>
            <a:ext cx="540000" cy="442800"/>
          </a:xfrm>
          <a:prstGeom prst="rect">
            <a:avLst/>
          </a:prstGeom>
        </p:spPr>
      </p:pic>
      <p:sp>
        <p:nvSpPr>
          <p:cNvPr id="10" name="文本框 9"/>
          <p:cNvSpPr txBox="1"/>
          <p:nvPr/>
        </p:nvSpPr>
        <p:spPr>
          <a:xfrm>
            <a:off x="972645" y="2751261"/>
            <a:ext cx="365806" cy="276999"/>
          </a:xfrm>
          <a:prstGeom prst="rect">
            <a:avLst/>
          </a:prstGeom>
          <a:noFill/>
        </p:spPr>
        <p:txBody>
          <a:bodyPr wrap="square" rtlCol="0">
            <a:noAutofit/>
          </a:bodyPr>
          <a:lstStyle/>
          <a:p>
            <a:pPr fontAlgn="ctr"/>
            <a:r>
              <a:rPr lang="en-US" sz="1200">
                <a:latin typeface="Huawei Sans" panose="020C0503030203020204" pitchFamily="34" charset="0"/>
              </a:rPr>
              <a:t>R1</a:t>
            </a:r>
          </a:p>
        </p:txBody>
      </p:sp>
      <p:sp>
        <p:nvSpPr>
          <p:cNvPr id="11" name="文本框 10"/>
          <p:cNvSpPr txBox="1"/>
          <p:nvPr/>
        </p:nvSpPr>
        <p:spPr>
          <a:xfrm>
            <a:off x="2804979" y="2755693"/>
            <a:ext cx="814647" cy="276999"/>
          </a:xfrm>
          <a:prstGeom prst="rect">
            <a:avLst/>
          </a:prstGeom>
          <a:noFill/>
        </p:spPr>
        <p:txBody>
          <a:bodyPr wrap="square" rtlCol="0">
            <a:noAutofit/>
          </a:bodyPr>
          <a:lstStyle/>
          <a:p>
            <a:pPr fontAlgn="ctr"/>
            <a:r>
              <a:rPr lang="en-US" sz="1200">
                <a:latin typeface="Huawei Sans" panose="020C0503030203020204" pitchFamily="34" charset="0"/>
              </a:rPr>
              <a:t>Log Host</a:t>
            </a:r>
          </a:p>
        </p:txBody>
      </p:sp>
      <p:cxnSp>
        <p:nvCxnSpPr>
          <p:cNvPr id="12" name="直接连接符 11"/>
          <p:cNvCxnSpPr>
            <a:stCxn id="13" idx="3"/>
            <a:endCxn id="31" idx="1"/>
          </p:cNvCxnSpPr>
          <p:nvPr/>
        </p:nvCxnSpPr>
        <p:spPr>
          <a:xfrm>
            <a:off x="5141242" y="2526861"/>
            <a:ext cx="1699540" cy="1641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01242" y="2305461"/>
            <a:ext cx="540000" cy="442800"/>
          </a:xfrm>
          <a:prstGeom prst="rect">
            <a:avLst/>
          </a:prstGeom>
        </p:spPr>
      </p:pic>
      <p:sp>
        <p:nvSpPr>
          <p:cNvPr id="14" name="Freeform 159"/>
          <p:cNvSpPr/>
          <p:nvPr/>
        </p:nvSpPr>
        <p:spPr>
          <a:xfrm flipH="1">
            <a:off x="5299017" y="2301661"/>
            <a:ext cx="1286731" cy="4466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p>
        </p:txBody>
      </p:sp>
      <p:sp>
        <p:nvSpPr>
          <p:cNvPr id="16" name="文本框 15"/>
          <p:cNvSpPr txBox="1"/>
          <p:nvPr/>
        </p:nvSpPr>
        <p:spPr>
          <a:xfrm>
            <a:off x="4688339" y="2751261"/>
            <a:ext cx="365806" cy="276999"/>
          </a:xfrm>
          <a:prstGeom prst="rect">
            <a:avLst/>
          </a:prstGeom>
          <a:noFill/>
        </p:spPr>
        <p:txBody>
          <a:bodyPr wrap="square" rtlCol="0">
            <a:noAutofit/>
          </a:bodyPr>
          <a:lstStyle/>
          <a:p>
            <a:pPr fontAlgn="ctr"/>
            <a:r>
              <a:rPr lang="en-US" sz="1200">
                <a:latin typeface="Huawei Sans" panose="020C0503030203020204" pitchFamily="34" charset="0"/>
              </a:rPr>
              <a:t>R1</a:t>
            </a:r>
          </a:p>
        </p:txBody>
      </p:sp>
      <p:sp>
        <p:nvSpPr>
          <p:cNvPr id="17" name="文本框 16"/>
          <p:cNvSpPr txBox="1"/>
          <p:nvPr/>
        </p:nvSpPr>
        <p:spPr>
          <a:xfrm>
            <a:off x="6847729" y="2755693"/>
            <a:ext cx="526106" cy="276999"/>
          </a:xfrm>
          <a:prstGeom prst="rect">
            <a:avLst/>
          </a:prstGeom>
          <a:noFill/>
        </p:spPr>
        <p:txBody>
          <a:bodyPr wrap="square" rtlCol="0">
            <a:noAutofit/>
          </a:bodyPr>
          <a:lstStyle/>
          <a:p>
            <a:pPr fontAlgn="ctr"/>
            <a:r>
              <a:rPr lang="en-US" sz="1200">
                <a:latin typeface="Huawei Sans" panose="020C0503030203020204" pitchFamily="34" charset="0"/>
              </a:rPr>
              <a:t>NMS</a:t>
            </a:r>
          </a:p>
        </p:txBody>
      </p:sp>
      <p:cxnSp>
        <p:nvCxnSpPr>
          <p:cNvPr id="18" name="直接连接符 17"/>
          <p:cNvCxnSpPr>
            <a:stCxn id="19" idx="3"/>
            <a:endCxn id="33" idx="1"/>
          </p:cNvCxnSpPr>
          <p:nvPr/>
        </p:nvCxnSpPr>
        <p:spPr>
          <a:xfrm flipV="1">
            <a:off x="9030692" y="2524961"/>
            <a:ext cx="1705385" cy="19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490692" y="2305461"/>
            <a:ext cx="540000" cy="442800"/>
          </a:xfrm>
          <a:prstGeom prst="rect">
            <a:avLst/>
          </a:prstGeom>
        </p:spPr>
      </p:pic>
      <p:sp>
        <p:nvSpPr>
          <p:cNvPr id="22" name="文本框 21"/>
          <p:cNvSpPr txBox="1"/>
          <p:nvPr/>
        </p:nvSpPr>
        <p:spPr>
          <a:xfrm>
            <a:off x="8577789" y="2751261"/>
            <a:ext cx="365806" cy="276999"/>
          </a:xfrm>
          <a:prstGeom prst="rect">
            <a:avLst/>
          </a:prstGeom>
          <a:noFill/>
        </p:spPr>
        <p:txBody>
          <a:bodyPr wrap="square" rtlCol="0">
            <a:noAutofit/>
          </a:bodyPr>
          <a:lstStyle/>
          <a:p>
            <a:pPr fontAlgn="ctr"/>
            <a:r>
              <a:rPr lang="en-US" sz="1200">
                <a:latin typeface="Huawei Sans" panose="020C0503030203020204" pitchFamily="34" charset="0"/>
              </a:rPr>
              <a:t>R1</a:t>
            </a:r>
          </a:p>
        </p:txBody>
      </p:sp>
      <p:sp>
        <p:nvSpPr>
          <p:cNvPr id="23" name="文本框 22"/>
          <p:cNvSpPr txBox="1"/>
          <p:nvPr/>
        </p:nvSpPr>
        <p:spPr>
          <a:xfrm>
            <a:off x="10778623" y="2765139"/>
            <a:ext cx="453970" cy="276999"/>
          </a:xfrm>
          <a:prstGeom prst="rect">
            <a:avLst/>
          </a:prstGeom>
          <a:noFill/>
        </p:spPr>
        <p:txBody>
          <a:bodyPr wrap="square" rtlCol="0">
            <a:noAutofit/>
          </a:bodyPr>
          <a:lstStyle/>
          <a:p>
            <a:pPr fontAlgn="ctr"/>
            <a:r>
              <a:rPr lang="en-US" sz="1200">
                <a:latin typeface="Huawei Sans" panose="020C0503030203020204" pitchFamily="34" charset="0"/>
              </a:rPr>
              <a:t>PC1</a:t>
            </a:r>
          </a:p>
        </p:txBody>
      </p:sp>
      <p:sp>
        <p:nvSpPr>
          <p:cNvPr id="25" name="圆角矩形 75"/>
          <p:cNvSpPr/>
          <p:nvPr/>
        </p:nvSpPr>
        <p:spPr>
          <a:xfrm>
            <a:off x="660902" y="1598646"/>
            <a:ext cx="3556717" cy="52444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Outputting logs to a log host</a:t>
            </a:r>
          </a:p>
        </p:txBody>
      </p:sp>
      <p:sp>
        <p:nvSpPr>
          <p:cNvPr id="28" name="圆角矩形 75"/>
          <p:cNvSpPr/>
          <p:nvPr/>
        </p:nvSpPr>
        <p:spPr>
          <a:xfrm>
            <a:off x="4331146" y="1598646"/>
            <a:ext cx="3556717" cy="52444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Outputting traps to an NMS</a:t>
            </a:r>
          </a:p>
        </p:txBody>
      </p:sp>
      <p:sp>
        <p:nvSpPr>
          <p:cNvPr id="30" name="圆角矩形 75"/>
          <p:cNvSpPr/>
          <p:nvPr/>
        </p:nvSpPr>
        <p:spPr>
          <a:xfrm>
            <a:off x="8082760" y="1598646"/>
            <a:ext cx="3556717" cy="524440"/>
          </a:xfrm>
          <a:prstGeom prst="roundRect">
            <a:avLst>
              <a:gd name="adj" fmla="val 10604"/>
            </a:avLst>
          </a:prstGeom>
          <a:solidFill>
            <a:srgbClr val="00B0F0"/>
          </a:solidFill>
          <a:ln>
            <a:noFill/>
          </a:ln>
        </p:spPr>
        <p:txBody>
          <a:bodyPr wrap="square" rtlCol="0" anchor="ctr" anchorCtr="0">
            <a:noAutofit/>
          </a:bodyPr>
          <a:lstStyle/>
          <a:p>
            <a:pPr algn="ctr" fontAlgn="ctr">
              <a:spcBef>
                <a:spcPts val="0"/>
              </a:spcBef>
              <a:spcAft>
                <a:spcPts val="0"/>
              </a:spcAft>
            </a:pP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Outputting debugging information to the console</a:t>
            </a:r>
          </a:p>
        </p:txBody>
      </p:sp>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840782" y="2321875"/>
            <a:ext cx="540000" cy="442800"/>
          </a:xfrm>
          <a:prstGeom prst="rect">
            <a:avLst/>
          </a:prstGeom>
        </p:spPr>
      </p:pic>
      <p:pic>
        <p:nvPicPr>
          <p:cNvPr id="33" name="图片 32" descr="PC.png"/>
          <p:cNvPicPr>
            <a:picLocks noChangeAspect="1"/>
          </p:cNvPicPr>
          <p:nvPr/>
        </p:nvPicPr>
        <p:blipFill>
          <a:blip r:embed="rId6" cstate="print"/>
          <a:stretch>
            <a:fillRect/>
          </a:stretch>
        </p:blipFill>
        <p:spPr>
          <a:xfrm>
            <a:off x="10736077" y="2317961"/>
            <a:ext cx="539063" cy="414000"/>
          </a:xfrm>
          <a:prstGeom prst="rect">
            <a:avLst/>
          </a:prstGeom>
        </p:spPr>
      </p:pic>
    </p:spTree>
    <p:extLst>
      <p:ext uri="{BB962C8B-B14F-4D97-AF65-F5344CB8AC3E}">
        <p14:creationId xmlns:p14="http://schemas.microsoft.com/office/powerpoint/2010/main" val="8306788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rPr>
              <a:t>Information Center Commands (</a:t>
            </a:r>
            <a:r>
              <a:rPr lang="en-US" dirty="0" smtClean="0">
                <a:latin typeface="Huawei Sans" panose="020C0503030203020204" pitchFamily="34" charset="0"/>
              </a:rPr>
              <a:t>1)</a:t>
            </a:r>
            <a:endParaRPr lang="en-US" dirty="0">
              <a:latin typeface="Huawei Sans" panose="020C0503030203020204" pitchFamily="34" charset="0"/>
            </a:endParaRPr>
          </a:p>
        </p:txBody>
      </p:sp>
      <p:sp>
        <p:nvSpPr>
          <p:cNvPr id="4" name="矩形 3"/>
          <p:cNvSpPr/>
          <p:nvPr/>
        </p:nvSpPr>
        <p:spPr>
          <a:xfrm>
            <a:off x="923905" y="1736911"/>
            <a:ext cx="1082518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info-center enable</a:t>
            </a:r>
          </a:p>
        </p:txBody>
      </p:sp>
      <p:sp>
        <p:nvSpPr>
          <p:cNvPr id="5" name="矩形 4"/>
          <p:cNvSpPr/>
          <p:nvPr/>
        </p:nvSpPr>
        <p:spPr>
          <a:xfrm>
            <a:off x="443372" y="1304764"/>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Enable the information center function.</a:t>
            </a:r>
          </a:p>
        </p:txBody>
      </p:sp>
      <p:sp>
        <p:nvSpPr>
          <p:cNvPr id="6" name="矩形 5"/>
          <p:cNvSpPr/>
          <p:nvPr/>
        </p:nvSpPr>
        <p:spPr>
          <a:xfrm>
            <a:off x="923905" y="2089930"/>
            <a:ext cx="10825183" cy="377732"/>
          </a:xfrm>
          <a:prstGeom prst="rect">
            <a:avLst/>
          </a:prstGeom>
        </p:spPr>
        <p:txBody>
          <a:bodyPr wrap="square">
            <a:noAutofit/>
          </a:bodyPr>
          <a:lstStyle/>
          <a:p>
            <a:pPr fontAlgn="ctr">
              <a:lnSpc>
                <a:spcPts val="2400"/>
              </a:lnSpc>
            </a:pPr>
            <a:r>
              <a:rPr lang="en-US" sz="1600" dirty="0">
                <a:latin typeface="Huawei Sans" panose="020C0503030203020204" pitchFamily="34" charset="0"/>
                <a:cs typeface="Courier New" panose="02070309020205020404" pitchFamily="49" charset="0"/>
              </a:rPr>
              <a:t>By default, the information center is enabled.</a:t>
            </a:r>
          </a:p>
        </p:txBody>
      </p:sp>
      <p:sp>
        <p:nvSpPr>
          <p:cNvPr id="7" name="矩形 6"/>
          <p:cNvSpPr/>
          <p:nvPr/>
        </p:nvSpPr>
        <p:spPr>
          <a:xfrm>
            <a:off x="923905" y="3072530"/>
            <a:ext cx="1082518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info-center channel</a:t>
            </a:r>
            <a:r>
              <a:rPr lang="en-US" sz="1600">
                <a:latin typeface="Huawei Sans" panose="020C0503030203020204" pitchFamily="34" charset="0"/>
              </a:rPr>
              <a:t> </a:t>
            </a:r>
            <a:r>
              <a:rPr lang="en-US" sz="1600" i="1">
                <a:latin typeface="Huawei Sans" panose="020C0503030203020204" pitchFamily="34" charset="0"/>
              </a:rPr>
              <a:t>channel-number</a:t>
            </a:r>
            <a:r>
              <a:rPr lang="en-US" sz="1600">
                <a:latin typeface="Huawei Sans" panose="020C0503030203020204" pitchFamily="34" charset="0"/>
              </a:rPr>
              <a:t> </a:t>
            </a:r>
            <a:r>
              <a:rPr lang="en-US" sz="1600" b="1">
                <a:latin typeface="Huawei Sans" panose="020C0503030203020204" pitchFamily="34" charset="0"/>
              </a:rPr>
              <a:t>name</a:t>
            </a:r>
            <a:r>
              <a:rPr lang="en-US" sz="1600">
                <a:latin typeface="Huawei Sans" panose="020C0503030203020204" pitchFamily="34" charset="0"/>
              </a:rPr>
              <a:t> </a:t>
            </a:r>
            <a:r>
              <a:rPr lang="en-US" sz="1600" i="1">
                <a:latin typeface="Huawei Sans" panose="020C0503030203020204" pitchFamily="34" charset="0"/>
              </a:rPr>
              <a:t>channel-name</a:t>
            </a:r>
          </a:p>
        </p:txBody>
      </p:sp>
      <p:sp>
        <p:nvSpPr>
          <p:cNvPr id="8" name="矩形 7"/>
          <p:cNvSpPr/>
          <p:nvPr/>
        </p:nvSpPr>
        <p:spPr>
          <a:xfrm>
            <a:off x="443372" y="2640383"/>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Specify the name of an information channel with a specified ID.</a:t>
            </a:r>
          </a:p>
        </p:txBody>
      </p:sp>
      <p:sp>
        <p:nvSpPr>
          <p:cNvPr id="10" name="矩形 9"/>
          <p:cNvSpPr/>
          <p:nvPr/>
        </p:nvSpPr>
        <p:spPr>
          <a:xfrm>
            <a:off x="923905" y="3976002"/>
            <a:ext cx="1082518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info-center filter-id</a:t>
            </a:r>
            <a:r>
              <a:rPr lang="en-US" sz="1600">
                <a:latin typeface="Huawei Sans" panose="020C0503030203020204" pitchFamily="34" charset="0"/>
              </a:rPr>
              <a:t> { </a:t>
            </a:r>
            <a:r>
              <a:rPr lang="en-US" sz="1600" i="1">
                <a:latin typeface="Huawei Sans" panose="020C0503030203020204" pitchFamily="34" charset="0"/>
              </a:rPr>
              <a:t>id</a:t>
            </a:r>
            <a:r>
              <a:rPr lang="en-US" sz="1600">
                <a:latin typeface="Huawei Sans" panose="020C0503030203020204" pitchFamily="34" charset="0"/>
              </a:rPr>
              <a:t> | </a:t>
            </a:r>
            <a:r>
              <a:rPr lang="en-US" sz="1600" b="1">
                <a:latin typeface="Huawei Sans" panose="020C0503030203020204" pitchFamily="34" charset="0"/>
              </a:rPr>
              <a:t>bymodule-alias</a:t>
            </a:r>
            <a:r>
              <a:rPr lang="en-US" sz="1600">
                <a:latin typeface="Huawei Sans" panose="020C0503030203020204" pitchFamily="34" charset="0"/>
              </a:rPr>
              <a:t> </a:t>
            </a:r>
            <a:r>
              <a:rPr lang="en-US" sz="1600" i="1">
                <a:latin typeface="Huawei Sans" panose="020C0503030203020204" pitchFamily="34" charset="0"/>
              </a:rPr>
              <a:t>modname</a:t>
            </a:r>
            <a:r>
              <a:rPr lang="en-US" sz="1600">
                <a:latin typeface="Huawei Sans" panose="020C0503030203020204" pitchFamily="34" charset="0"/>
              </a:rPr>
              <a:t> </a:t>
            </a:r>
            <a:r>
              <a:rPr lang="en-US" sz="1600" i="1">
                <a:latin typeface="Huawei Sans" panose="020C0503030203020204" pitchFamily="34" charset="0"/>
              </a:rPr>
              <a:t>alias</a:t>
            </a:r>
            <a:r>
              <a:rPr lang="en-US" sz="1600">
                <a:latin typeface="Huawei Sans" panose="020C0503030203020204" pitchFamily="34" charset="0"/>
              </a:rPr>
              <a:t> } [ </a:t>
            </a:r>
            <a:r>
              <a:rPr lang="en-US" sz="1600" b="1">
                <a:latin typeface="Huawei Sans" panose="020C0503030203020204" pitchFamily="34" charset="0"/>
              </a:rPr>
              <a:t>bytime</a:t>
            </a:r>
            <a:r>
              <a:rPr lang="en-US" sz="1600">
                <a:latin typeface="Huawei Sans" panose="020C0503030203020204" pitchFamily="34" charset="0"/>
              </a:rPr>
              <a:t> </a:t>
            </a:r>
            <a:r>
              <a:rPr lang="en-US" sz="1600" i="1">
                <a:latin typeface="Huawei Sans" panose="020C0503030203020204" pitchFamily="34" charset="0"/>
              </a:rPr>
              <a:t>interval</a:t>
            </a:r>
            <a:r>
              <a:rPr lang="en-US" sz="1600">
                <a:latin typeface="Huawei Sans" panose="020C0503030203020204" pitchFamily="34" charset="0"/>
              </a:rPr>
              <a:t> | </a:t>
            </a:r>
            <a:r>
              <a:rPr lang="en-US" sz="1600" b="1">
                <a:latin typeface="Huawei Sans" panose="020C0503030203020204" pitchFamily="34" charset="0"/>
              </a:rPr>
              <a:t>bynumber</a:t>
            </a:r>
            <a:r>
              <a:rPr lang="en-US" sz="1600">
                <a:latin typeface="Huawei Sans" panose="020C0503030203020204" pitchFamily="34" charset="0"/>
              </a:rPr>
              <a:t> </a:t>
            </a:r>
            <a:r>
              <a:rPr lang="en-US" sz="1600" i="1">
                <a:latin typeface="Huawei Sans" panose="020C0503030203020204" pitchFamily="34" charset="0"/>
              </a:rPr>
              <a:t>number</a:t>
            </a:r>
            <a:r>
              <a:rPr lang="en-US" sz="1600">
                <a:latin typeface="Huawei Sans" panose="020C0503030203020204" pitchFamily="34" charset="0"/>
              </a:rPr>
              <a:t> ]</a:t>
            </a:r>
          </a:p>
        </p:txBody>
      </p:sp>
      <p:sp>
        <p:nvSpPr>
          <p:cNvPr id="11" name="矩形 10"/>
          <p:cNvSpPr/>
          <p:nvPr/>
        </p:nvSpPr>
        <p:spPr>
          <a:xfrm>
            <a:off x="443372" y="3543855"/>
            <a:ext cx="11089232" cy="338554"/>
          </a:xfrm>
          <a:prstGeom prst="rect">
            <a:avLst/>
          </a:prstGeom>
        </p:spPr>
        <p:txBody>
          <a:bodyPr wrap="square">
            <a:noAutofit/>
          </a:bodyPr>
          <a:lstStyle/>
          <a:p>
            <a:pPr marL="342900" indent="-342900" fontAlgn="ctr">
              <a:buFont typeface="+mj-lt"/>
              <a:buAutoNum type="arabicPeriod" startAt="3"/>
            </a:pPr>
            <a:r>
              <a:rPr lang="en-US" sz="1600" dirty="0">
                <a:latin typeface="Huawei Sans" panose="020C0503030203020204" pitchFamily="34" charset="0"/>
                <a:cs typeface="Courier New" panose="02070309020205020404" pitchFamily="49" charset="0"/>
              </a:rPr>
              <a:t>Enable </a:t>
            </a:r>
            <a:r>
              <a:rPr lang="en-US" sz="1600" dirty="0" smtClean="0">
                <a:latin typeface="Huawei Sans" panose="020C0503030203020204" pitchFamily="34" charset="0"/>
                <a:cs typeface="Courier New" panose="02070309020205020404" pitchFamily="49" charset="0"/>
              </a:rPr>
              <a:t>a </a:t>
            </a:r>
            <a:r>
              <a:rPr lang="en-US" sz="1600" dirty="0">
                <a:latin typeface="Huawei Sans" panose="020C0503030203020204" pitchFamily="34" charset="0"/>
                <a:cs typeface="Courier New" panose="02070309020205020404" pitchFamily="49" charset="0"/>
              </a:rPr>
              <a:t>device to filter logs or traps.</a:t>
            </a:r>
          </a:p>
        </p:txBody>
      </p:sp>
      <p:sp>
        <p:nvSpPr>
          <p:cNvPr id="12" name="矩形 11"/>
          <p:cNvSpPr/>
          <p:nvPr/>
        </p:nvSpPr>
        <p:spPr>
          <a:xfrm>
            <a:off x="923905" y="4337812"/>
            <a:ext cx="10825183" cy="400110"/>
          </a:xfrm>
          <a:prstGeom prst="rect">
            <a:avLst/>
          </a:prstGeom>
        </p:spPr>
        <p:txBody>
          <a:bodyPr wrap="square">
            <a:noAutofit/>
          </a:bodyPr>
          <a:lstStyle/>
          <a:p>
            <a:pPr fontAlgn="ctr">
              <a:lnSpc>
                <a:spcPts val="2400"/>
              </a:lnSpc>
            </a:pPr>
            <a:r>
              <a:rPr lang="en-US" sz="1600" b="1" dirty="0" err="1">
                <a:latin typeface="Huawei Sans" panose="020C0503030203020204" pitchFamily="34" charset="0"/>
              </a:rPr>
              <a:t>bymodule</a:t>
            </a:r>
            <a:r>
              <a:rPr lang="en-US" sz="1600" b="1" dirty="0">
                <a:latin typeface="Huawei Sans" panose="020C0503030203020204" pitchFamily="34" charset="0"/>
              </a:rPr>
              <a:t>-alias</a:t>
            </a:r>
            <a:r>
              <a:rPr lang="en-US" sz="1600" dirty="0">
                <a:latin typeface="Huawei Sans" panose="020C0503030203020204" pitchFamily="34" charset="0"/>
              </a:rPr>
              <a:t>: outputs log or trap information of a module with a specified name.</a:t>
            </a:r>
            <a:r>
              <a:rPr lang="en-US" sz="1600" dirty="0">
                <a:latin typeface="Huawei Sans" panose="020C0503030203020204" pitchFamily="34" charset="0"/>
                <a:cs typeface="Courier New" panose="02070309020205020404" pitchFamily="49" charset="0"/>
              </a:rPr>
              <a:t> </a:t>
            </a:r>
          </a:p>
        </p:txBody>
      </p:sp>
      <p:sp>
        <p:nvSpPr>
          <p:cNvPr id="15" name="矩形 14"/>
          <p:cNvSpPr/>
          <p:nvPr/>
        </p:nvSpPr>
        <p:spPr>
          <a:xfrm>
            <a:off x="923905" y="5250896"/>
            <a:ext cx="1082518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info-center logbuffer</a:t>
            </a:r>
          </a:p>
        </p:txBody>
      </p:sp>
      <p:sp>
        <p:nvSpPr>
          <p:cNvPr id="16" name="矩形 15"/>
          <p:cNvSpPr/>
          <p:nvPr/>
        </p:nvSpPr>
        <p:spPr>
          <a:xfrm>
            <a:off x="443372" y="4827541"/>
            <a:ext cx="11089232" cy="338554"/>
          </a:xfrm>
          <a:prstGeom prst="rect">
            <a:avLst/>
          </a:prstGeom>
        </p:spPr>
        <p:txBody>
          <a:bodyPr wrap="square">
            <a:noAutofit/>
          </a:bodyPr>
          <a:lstStyle/>
          <a:p>
            <a:pPr marL="342900" indent="-342900" fontAlgn="ctr">
              <a:buFont typeface="+mj-lt"/>
              <a:buAutoNum type="arabicPeriod" startAt="4"/>
            </a:pPr>
            <a:r>
              <a:rPr lang="en-US" sz="1600">
                <a:latin typeface="Huawei Sans" panose="020C0503030203020204" pitchFamily="34" charset="0"/>
                <a:cs typeface="Courier New" panose="02070309020205020404" pitchFamily="49" charset="0"/>
              </a:rPr>
              <a:t>Enable the device to send log information to the log buffer.</a:t>
            </a:r>
          </a:p>
        </p:txBody>
      </p:sp>
      <p:sp>
        <p:nvSpPr>
          <p:cNvPr id="17" name="矩形 16"/>
          <p:cNvSpPr/>
          <p:nvPr/>
        </p:nvSpPr>
        <p:spPr>
          <a:xfrm>
            <a:off x="923905" y="5608743"/>
            <a:ext cx="10825183" cy="384592"/>
          </a:xfrm>
          <a:prstGeom prst="rect">
            <a:avLst/>
          </a:prstGeom>
        </p:spPr>
        <p:txBody>
          <a:bodyPr wrap="square">
            <a:noAutofit/>
          </a:bodyPr>
          <a:lstStyle/>
          <a:p>
            <a:pPr fontAlgn="ctr">
              <a:lnSpc>
                <a:spcPts val="2400"/>
              </a:lnSpc>
            </a:pPr>
            <a:r>
              <a:rPr lang="en-US" sz="1600" dirty="0">
                <a:latin typeface="Huawei Sans" panose="020C0503030203020204" pitchFamily="34" charset="0"/>
              </a:rPr>
              <a:t>By default, a device is enabled to send logs to the log buffer.</a:t>
            </a:r>
          </a:p>
        </p:txBody>
      </p:sp>
    </p:spTree>
    <p:extLst>
      <p:ext uri="{BB962C8B-B14F-4D97-AF65-F5344CB8AC3E}">
        <p14:creationId xmlns:p14="http://schemas.microsoft.com/office/powerpoint/2010/main" val="10932464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rPr>
              <a:t>Information Center Commands (</a:t>
            </a:r>
            <a:r>
              <a:rPr lang="en-US" dirty="0" smtClean="0">
                <a:latin typeface="Huawei Sans" panose="020C0503030203020204" pitchFamily="34" charset="0"/>
              </a:rPr>
              <a:t>2)</a:t>
            </a:r>
            <a:endParaRPr lang="en-US" dirty="0">
              <a:latin typeface="Huawei Sans" panose="020C0503030203020204" pitchFamily="34" charset="0"/>
            </a:endParaRPr>
          </a:p>
        </p:txBody>
      </p:sp>
      <p:sp>
        <p:nvSpPr>
          <p:cNvPr id="4" name="矩形 3"/>
          <p:cNvSpPr/>
          <p:nvPr/>
        </p:nvSpPr>
        <p:spPr>
          <a:xfrm>
            <a:off x="923905" y="1736911"/>
            <a:ext cx="10825183"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info-center </a:t>
            </a:r>
            <a:r>
              <a:rPr lang="en-US" sz="1600" dirty="0">
                <a:latin typeface="Huawei Sans" panose="020C0503030203020204" pitchFamily="34" charset="0"/>
              </a:rPr>
              <a:t>{ </a:t>
            </a:r>
            <a:r>
              <a:rPr lang="en-US" sz="1600" b="1" dirty="0">
                <a:latin typeface="Huawei Sans" panose="020C0503030203020204" pitchFamily="34" charset="0"/>
              </a:rPr>
              <a:t>console</a:t>
            </a:r>
            <a:r>
              <a:rPr lang="en-US" sz="1600" dirty="0">
                <a:latin typeface="Huawei Sans" panose="020C0503030203020204" pitchFamily="34" charset="0"/>
              </a:rPr>
              <a:t> | </a:t>
            </a:r>
            <a:r>
              <a:rPr lang="en-US" sz="1600" b="1" dirty="0" err="1">
                <a:latin typeface="Huawei Sans" panose="020C0503030203020204" pitchFamily="34" charset="0"/>
              </a:rPr>
              <a:t>logbuffer</a:t>
            </a:r>
            <a:r>
              <a:rPr lang="en-US" sz="1600" dirty="0">
                <a:latin typeface="Huawei Sans" panose="020C0503030203020204" pitchFamily="34" charset="0"/>
              </a:rPr>
              <a:t> | </a:t>
            </a:r>
            <a:r>
              <a:rPr lang="en-US" sz="1600" b="1" dirty="0" err="1">
                <a:latin typeface="Huawei Sans" panose="020C0503030203020204" pitchFamily="34" charset="0"/>
              </a:rPr>
              <a:t>logfile</a:t>
            </a:r>
            <a:r>
              <a:rPr lang="en-US" sz="1600" dirty="0">
                <a:latin typeface="Huawei Sans" panose="020C0503030203020204" pitchFamily="34" charset="0"/>
              </a:rPr>
              <a:t> | </a:t>
            </a:r>
            <a:r>
              <a:rPr lang="en-US" sz="1600" b="1" dirty="0">
                <a:latin typeface="Huawei Sans" panose="020C0503030203020204" pitchFamily="34" charset="0"/>
              </a:rPr>
              <a:t>monitor</a:t>
            </a:r>
            <a:r>
              <a:rPr lang="en-US" sz="1600" dirty="0">
                <a:latin typeface="Huawei Sans" panose="020C0503030203020204" pitchFamily="34" charset="0"/>
              </a:rPr>
              <a:t> | </a:t>
            </a:r>
            <a:r>
              <a:rPr lang="en-US" sz="1600" b="1" dirty="0" err="1">
                <a:latin typeface="Huawei Sans" panose="020C0503030203020204" pitchFamily="34" charset="0"/>
              </a:rPr>
              <a:t>snmp</a:t>
            </a:r>
            <a:r>
              <a:rPr lang="en-US" sz="1600" dirty="0">
                <a:latin typeface="Huawei Sans" panose="020C0503030203020204" pitchFamily="34" charset="0"/>
              </a:rPr>
              <a:t> | </a:t>
            </a:r>
            <a:r>
              <a:rPr lang="en-US" sz="1600" b="1" dirty="0" err="1">
                <a:latin typeface="Huawei Sans" panose="020C0503030203020204" pitchFamily="34" charset="0"/>
              </a:rPr>
              <a:t>trapbuffer</a:t>
            </a:r>
            <a:r>
              <a:rPr lang="en-US" sz="1600" dirty="0">
                <a:latin typeface="Huawei Sans" panose="020C0503030203020204" pitchFamily="34" charset="0"/>
              </a:rPr>
              <a:t> } </a:t>
            </a:r>
            <a:r>
              <a:rPr lang="en-US" sz="1600" b="1" dirty="0">
                <a:latin typeface="Huawei Sans" panose="020C0503030203020204" pitchFamily="34" charset="0"/>
              </a:rPr>
              <a:t>channel</a:t>
            </a:r>
            <a:r>
              <a:rPr lang="en-US" sz="1600" dirty="0">
                <a:latin typeface="Huawei Sans" panose="020C0503030203020204" pitchFamily="34" charset="0"/>
              </a:rPr>
              <a:t> { </a:t>
            </a:r>
            <a:r>
              <a:rPr lang="en-US" sz="1600" i="1" dirty="0">
                <a:latin typeface="Huawei Sans" panose="020C0503030203020204" pitchFamily="34" charset="0"/>
              </a:rPr>
              <a:t>channel-number</a:t>
            </a:r>
            <a:r>
              <a:rPr lang="en-US" sz="1600" dirty="0">
                <a:latin typeface="Huawei Sans" panose="020C0503030203020204" pitchFamily="34" charset="0"/>
              </a:rPr>
              <a:t> | </a:t>
            </a:r>
            <a:r>
              <a:rPr lang="en-US" sz="1600" i="1" dirty="0">
                <a:latin typeface="Huawei Sans" panose="020C0503030203020204" pitchFamily="34" charset="0"/>
              </a:rPr>
              <a:t>channel-name</a:t>
            </a:r>
            <a:r>
              <a:rPr lang="en-US" sz="1600" dirty="0">
                <a:latin typeface="Huawei Sans" panose="020C0503030203020204" pitchFamily="34" charset="0"/>
              </a:rPr>
              <a:t> }</a:t>
            </a:r>
          </a:p>
        </p:txBody>
      </p:sp>
      <p:sp>
        <p:nvSpPr>
          <p:cNvPr id="5" name="矩形 4"/>
          <p:cNvSpPr/>
          <p:nvPr/>
        </p:nvSpPr>
        <p:spPr>
          <a:xfrm>
            <a:off x="443372" y="1304764"/>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cs typeface="Courier New" panose="02070309020205020404" pitchFamily="49" charset="0"/>
              </a:rPr>
              <a:t>Configure an information channel used to output information.</a:t>
            </a:r>
          </a:p>
        </p:txBody>
      </p:sp>
      <p:sp>
        <p:nvSpPr>
          <p:cNvPr id="7" name="矩形 6"/>
          <p:cNvSpPr/>
          <p:nvPr/>
        </p:nvSpPr>
        <p:spPr>
          <a:xfrm>
            <a:off x="923905" y="2928148"/>
            <a:ext cx="1082518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terminal monitor</a:t>
            </a:r>
          </a:p>
        </p:txBody>
      </p:sp>
      <p:sp>
        <p:nvSpPr>
          <p:cNvPr id="8" name="矩形 7"/>
          <p:cNvSpPr/>
          <p:nvPr/>
        </p:nvSpPr>
        <p:spPr>
          <a:xfrm>
            <a:off x="443372" y="2496001"/>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cs typeface="Courier New" panose="02070309020205020404" pitchFamily="49" charset="0"/>
              </a:rPr>
              <a:t>Enable the terminal to display information sent by the information center.</a:t>
            </a:r>
          </a:p>
        </p:txBody>
      </p:sp>
      <p:sp>
        <p:nvSpPr>
          <p:cNvPr id="10" name="矩形 9"/>
          <p:cNvSpPr/>
          <p:nvPr/>
        </p:nvSpPr>
        <p:spPr>
          <a:xfrm>
            <a:off x="923905" y="4315665"/>
            <a:ext cx="1082518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terminal debugging</a:t>
            </a:r>
          </a:p>
        </p:txBody>
      </p:sp>
      <p:sp>
        <p:nvSpPr>
          <p:cNvPr id="11" name="矩形 10"/>
          <p:cNvSpPr/>
          <p:nvPr/>
        </p:nvSpPr>
        <p:spPr>
          <a:xfrm>
            <a:off x="443372" y="3883518"/>
            <a:ext cx="11089232" cy="338554"/>
          </a:xfrm>
          <a:prstGeom prst="rect">
            <a:avLst/>
          </a:prstGeom>
        </p:spPr>
        <p:txBody>
          <a:bodyPr wrap="square">
            <a:noAutofit/>
          </a:bodyPr>
          <a:lstStyle/>
          <a:p>
            <a:pPr marL="342900" indent="-342900" fontAlgn="ctr">
              <a:buFont typeface="+mj-lt"/>
              <a:buAutoNum type="arabicPeriod" startAt="3"/>
            </a:pPr>
            <a:r>
              <a:rPr lang="en-US" sz="1600">
                <a:latin typeface="Huawei Sans" panose="020C0503030203020204" pitchFamily="34" charset="0"/>
                <a:cs typeface="Courier New" panose="02070309020205020404" pitchFamily="49" charset="0"/>
              </a:rPr>
              <a:t>Enable the terminal to display debugging information.</a:t>
            </a:r>
          </a:p>
        </p:txBody>
      </p:sp>
      <p:sp>
        <p:nvSpPr>
          <p:cNvPr id="15" name="矩形 14"/>
          <p:cNvSpPr/>
          <p:nvPr/>
        </p:nvSpPr>
        <p:spPr>
          <a:xfrm>
            <a:off x="923905" y="5599351"/>
            <a:ext cx="10825183"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terminal logging</a:t>
            </a:r>
          </a:p>
        </p:txBody>
      </p:sp>
      <p:sp>
        <p:nvSpPr>
          <p:cNvPr id="16" name="矩形 15"/>
          <p:cNvSpPr/>
          <p:nvPr/>
        </p:nvSpPr>
        <p:spPr>
          <a:xfrm>
            <a:off x="443372" y="5167204"/>
            <a:ext cx="11089232" cy="338554"/>
          </a:xfrm>
          <a:prstGeom prst="rect">
            <a:avLst/>
          </a:prstGeom>
        </p:spPr>
        <p:txBody>
          <a:bodyPr wrap="square">
            <a:noAutofit/>
          </a:bodyPr>
          <a:lstStyle/>
          <a:p>
            <a:pPr marL="342900" indent="-342900" fontAlgn="ctr">
              <a:buFont typeface="+mj-lt"/>
              <a:buAutoNum type="arabicPeriod" startAt="4"/>
            </a:pPr>
            <a:r>
              <a:rPr lang="en-US" sz="1600">
                <a:latin typeface="Huawei Sans" panose="020C0503030203020204" pitchFamily="34" charset="0"/>
                <a:cs typeface="Courier New" panose="02070309020205020404" pitchFamily="49" charset="0"/>
              </a:rPr>
              <a:t>Enable the terminal to display log information.</a:t>
            </a:r>
          </a:p>
        </p:txBody>
      </p:sp>
      <p:sp>
        <p:nvSpPr>
          <p:cNvPr id="17" name="矩形 16"/>
          <p:cNvSpPr/>
          <p:nvPr/>
        </p:nvSpPr>
        <p:spPr>
          <a:xfrm>
            <a:off x="923905" y="5930820"/>
            <a:ext cx="10825183" cy="384592"/>
          </a:xfrm>
          <a:prstGeom prst="rect">
            <a:avLst/>
          </a:prstGeom>
        </p:spPr>
        <p:txBody>
          <a:bodyPr wrap="square">
            <a:noAutofit/>
          </a:bodyPr>
          <a:lstStyle/>
          <a:p>
            <a:pPr fontAlgn="ctr">
              <a:lnSpc>
                <a:spcPts val="2400"/>
              </a:lnSpc>
            </a:pPr>
            <a:r>
              <a:rPr lang="en-US" sz="1600" dirty="0">
                <a:latin typeface="Huawei Sans" panose="020C0503030203020204" pitchFamily="34" charset="0"/>
              </a:rPr>
              <a:t>By default, a terminal is enabled to display log information.</a:t>
            </a:r>
          </a:p>
        </p:txBody>
      </p:sp>
      <p:sp>
        <p:nvSpPr>
          <p:cNvPr id="14" name="矩形 13"/>
          <p:cNvSpPr/>
          <p:nvPr/>
        </p:nvSpPr>
        <p:spPr>
          <a:xfrm>
            <a:off x="923905" y="4656034"/>
            <a:ext cx="10825183" cy="384592"/>
          </a:xfrm>
          <a:prstGeom prst="rect">
            <a:avLst/>
          </a:prstGeom>
        </p:spPr>
        <p:txBody>
          <a:bodyPr wrap="square">
            <a:noAutofit/>
          </a:bodyPr>
          <a:lstStyle/>
          <a:p>
            <a:pPr fontAlgn="ctr">
              <a:lnSpc>
                <a:spcPts val="2400"/>
              </a:lnSpc>
            </a:pPr>
            <a:r>
              <a:rPr lang="en-US" sz="1600" dirty="0">
                <a:latin typeface="Huawei Sans" panose="020C0503030203020204" pitchFamily="34" charset="0"/>
              </a:rPr>
              <a:t>By default, a terminal is disabled from displaying debugging information.</a:t>
            </a:r>
          </a:p>
        </p:txBody>
      </p:sp>
      <p:sp>
        <p:nvSpPr>
          <p:cNvPr id="18" name="矩形 17"/>
          <p:cNvSpPr/>
          <p:nvPr/>
        </p:nvSpPr>
        <p:spPr>
          <a:xfrm>
            <a:off x="923905" y="3283500"/>
            <a:ext cx="10048895" cy="384592"/>
          </a:xfrm>
          <a:prstGeom prst="rect">
            <a:avLst/>
          </a:prstGeom>
        </p:spPr>
        <p:txBody>
          <a:bodyPr wrap="square">
            <a:noAutofit/>
          </a:bodyPr>
          <a:lstStyle/>
          <a:p>
            <a:pPr fontAlgn="ctr"/>
            <a:r>
              <a:rPr lang="en-US" sz="1600" dirty="0">
                <a:latin typeface="Huawei Sans" panose="020C0503030203020204" pitchFamily="34" charset="0"/>
              </a:rPr>
              <a:t>By default, the console is enabled to display information, and a</a:t>
            </a:r>
            <a:r>
              <a:rPr lang="en-US" sz="1600" dirty="0" smtClean="0">
                <a:latin typeface="Huawei Sans" panose="020C0503030203020204" pitchFamily="34" charset="0"/>
              </a:rPr>
              <a:t> </a:t>
            </a:r>
            <a:r>
              <a:rPr lang="en-US" sz="1600" dirty="0">
                <a:latin typeface="Huawei Sans" panose="020C0503030203020204" pitchFamily="34" charset="0"/>
              </a:rPr>
              <a:t>user terminal is disabled from displaying information.</a:t>
            </a:r>
          </a:p>
        </p:txBody>
      </p:sp>
    </p:spTree>
    <p:extLst>
      <p:ext uri="{BB962C8B-B14F-4D97-AF65-F5344CB8AC3E}">
        <p14:creationId xmlns:p14="http://schemas.microsoft.com/office/powerpoint/2010/main" val="1191652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rPr>
              <a:t>Information Center Commands (</a:t>
            </a:r>
            <a:r>
              <a:rPr lang="en-US" dirty="0" smtClean="0">
                <a:latin typeface="Huawei Sans" panose="020C0503030203020204" pitchFamily="34" charset="0"/>
              </a:rPr>
              <a:t>3)</a:t>
            </a:r>
            <a:endParaRPr lang="en-US" dirty="0">
              <a:latin typeface="Huawei Sans" panose="020C0503030203020204" pitchFamily="34" charset="0"/>
            </a:endParaRPr>
          </a:p>
        </p:txBody>
      </p:sp>
      <p:sp>
        <p:nvSpPr>
          <p:cNvPr id="4" name="矩形 3"/>
          <p:cNvSpPr/>
          <p:nvPr/>
        </p:nvSpPr>
        <p:spPr>
          <a:xfrm>
            <a:off x="923905" y="1736911"/>
            <a:ext cx="1082518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display logbuffer</a:t>
            </a:r>
            <a:r>
              <a:rPr lang="en-US" sz="1600">
                <a:latin typeface="Huawei Sans" panose="020C0503030203020204" pitchFamily="34" charset="0"/>
              </a:rPr>
              <a:t> [ </a:t>
            </a:r>
            <a:r>
              <a:rPr lang="en-US" sz="1600" b="1">
                <a:latin typeface="Huawei Sans" panose="020C0503030203020204" pitchFamily="34" charset="0"/>
              </a:rPr>
              <a:t>size</a:t>
            </a:r>
            <a:r>
              <a:rPr lang="en-US" sz="1600">
                <a:latin typeface="Huawei Sans" panose="020C0503030203020204" pitchFamily="34" charset="0"/>
              </a:rPr>
              <a:t> </a:t>
            </a:r>
            <a:r>
              <a:rPr lang="en-US" sz="1600" i="1">
                <a:latin typeface="Huawei Sans" panose="020C0503030203020204" pitchFamily="34" charset="0"/>
              </a:rPr>
              <a:t>size</a:t>
            </a:r>
            <a:r>
              <a:rPr lang="en-US" sz="1600">
                <a:latin typeface="Huawei Sans" panose="020C0503030203020204" pitchFamily="34" charset="0"/>
              </a:rPr>
              <a:t> | </a:t>
            </a:r>
            <a:r>
              <a:rPr lang="en-US" sz="1600" b="1">
                <a:latin typeface="Huawei Sans" panose="020C0503030203020204" pitchFamily="34" charset="0"/>
              </a:rPr>
              <a:t>slot</a:t>
            </a:r>
            <a:r>
              <a:rPr lang="en-US" sz="1600">
                <a:latin typeface="Huawei Sans" panose="020C0503030203020204" pitchFamily="34" charset="0"/>
              </a:rPr>
              <a:t> </a:t>
            </a:r>
            <a:r>
              <a:rPr lang="en-US" sz="1600" i="1">
                <a:latin typeface="Huawei Sans" panose="020C0503030203020204" pitchFamily="34" charset="0"/>
              </a:rPr>
              <a:t>slot-id</a:t>
            </a:r>
            <a:r>
              <a:rPr lang="en-US" sz="1600">
                <a:latin typeface="Huawei Sans" panose="020C0503030203020204" pitchFamily="34" charset="0"/>
              </a:rPr>
              <a:t> | </a:t>
            </a:r>
            <a:r>
              <a:rPr lang="en-US" sz="1600" b="1">
                <a:latin typeface="Huawei Sans" panose="020C0503030203020204" pitchFamily="34" charset="0"/>
              </a:rPr>
              <a:t>module</a:t>
            </a:r>
            <a:r>
              <a:rPr lang="en-US" sz="1600">
                <a:latin typeface="Huawei Sans" panose="020C0503030203020204" pitchFamily="34" charset="0"/>
              </a:rPr>
              <a:t> </a:t>
            </a:r>
            <a:r>
              <a:rPr lang="en-US" sz="1600" i="1">
                <a:latin typeface="Huawei Sans" panose="020C0503030203020204" pitchFamily="34" charset="0"/>
              </a:rPr>
              <a:t>module-name</a:t>
            </a:r>
            <a:r>
              <a:rPr lang="en-US" sz="1600">
                <a:latin typeface="Huawei Sans" panose="020C0503030203020204" pitchFamily="34" charset="0"/>
              </a:rPr>
              <a:t> | </a:t>
            </a:r>
            <a:r>
              <a:rPr lang="en-US" sz="1600" b="1">
                <a:latin typeface="Huawei Sans" panose="020C0503030203020204" pitchFamily="34" charset="0"/>
              </a:rPr>
              <a:t>security</a:t>
            </a:r>
            <a:r>
              <a:rPr lang="en-US" sz="1600">
                <a:latin typeface="Huawei Sans" panose="020C0503030203020204" pitchFamily="34" charset="0"/>
              </a:rPr>
              <a:t> | </a:t>
            </a:r>
            <a:r>
              <a:rPr lang="en-US" sz="1600" b="1">
                <a:latin typeface="Huawei Sans" panose="020C0503030203020204" pitchFamily="34" charset="0"/>
              </a:rPr>
              <a:t>level</a:t>
            </a:r>
            <a:r>
              <a:rPr lang="en-US" sz="1600">
                <a:latin typeface="Huawei Sans" panose="020C0503030203020204" pitchFamily="34" charset="0"/>
              </a:rPr>
              <a:t> { </a:t>
            </a:r>
            <a:r>
              <a:rPr lang="en-US" sz="1600" i="1">
                <a:latin typeface="Huawei Sans" panose="020C0503030203020204" pitchFamily="34" charset="0"/>
              </a:rPr>
              <a:t>severity</a:t>
            </a:r>
            <a:r>
              <a:rPr lang="en-US" sz="1600">
                <a:latin typeface="Huawei Sans" panose="020C0503030203020204" pitchFamily="34" charset="0"/>
              </a:rPr>
              <a:t> | </a:t>
            </a:r>
            <a:r>
              <a:rPr lang="en-US" sz="1600" i="1">
                <a:latin typeface="Huawei Sans" panose="020C0503030203020204" pitchFamily="34" charset="0"/>
              </a:rPr>
              <a:t>level</a:t>
            </a:r>
            <a:r>
              <a:rPr lang="en-US" sz="1600">
                <a:latin typeface="Huawei Sans" panose="020C0503030203020204" pitchFamily="34" charset="0"/>
              </a:rPr>
              <a:t> } ] </a:t>
            </a:r>
          </a:p>
        </p:txBody>
      </p:sp>
      <p:sp>
        <p:nvSpPr>
          <p:cNvPr id="5" name="矩形 4"/>
          <p:cNvSpPr/>
          <p:nvPr/>
        </p:nvSpPr>
        <p:spPr>
          <a:xfrm>
            <a:off x="443372" y="1304764"/>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Query information recorded in the log buffer.</a:t>
            </a:r>
          </a:p>
        </p:txBody>
      </p:sp>
      <p:sp>
        <p:nvSpPr>
          <p:cNvPr id="6" name="矩形 5"/>
          <p:cNvSpPr/>
          <p:nvPr/>
        </p:nvSpPr>
        <p:spPr>
          <a:xfrm>
            <a:off x="923905" y="2615322"/>
            <a:ext cx="10825183"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display </a:t>
            </a:r>
            <a:r>
              <a:rPr lang="en-US" sz="1600" b="1" dirty="0" err="1">
                <a:latin typeface="Huawei Sans" panose="020C0503030203020204" pitchFamily="34" charset="0"/>
              </a:rPr>
              <a:t>logfile</a:t>
            </a:r>
            <a:r>
              <a:rPr lang="en-US" sz="1600" dirty="0">
                <a:latin typeface="Huawei Sans" panose="020C0503030203020204" pitchFamily="34" charset="0"/>
              </a:rPr>
              <a:t> </a:t>
            </a:r>
            <a:r>
              <a:rPr lang="en-US" sz="1600" i="1" dirty="0">
                <a:latin typeface="Huawei Sans" panose="020C0503030203020204" pitchFamily="34" charset="0"/>
              </a:rPr>
              <a:t>file-name</a:t>
            </a:r>
            <a:r>
              <a:rPr lang="en-US" sz="1600" dirty="0">
                <a:latin typeface="Huawei Sans" panose="020C0503030203020204" pitchFamily="34" charset="0"/>
              </a:rPr>
              <a:t> [ </a:t>
            </a:r>
            <a:r>
              <a:rPr lang="en-US" sz="1600" i="1" dirty="0">
                <a:latin typeface="Huawei Sans" panose="020C0503030203020204" pitchFamily="34" charset="0"/>
              </a:rPr>
              <a:t>offset</a:t>
            </a:r>
            <a:r>
              <a:rPr lang="en-US" sz="1600" dirty="0">
                <a:latin typeface="Huawei Sans" panose="020C0503030203020204" pitchFamily="34" charset="0"/>
              </a:rPr>
              <a:t> | </a:t>
            </a:r>
            <a:r>
              <a:rPr lang="en-US" sz="1600" b="1" dirty="0">
                <a:latin typeface="Huawei Sans" panose="020C0503030203020204" pitchFamily="34" charset="0"/>
              </a:rPr>
              <a:t>hex</a:t>
            </a:r>
            <a:r>
              <a:rPr lang="en-US" sz="1600" dirty="0">
                <a:latin typeface="Huawei Sans" panose="020C0503030203020204" pitchFamily="34" charset="0"/>
              </a:rPr>
              <a:t> ] </a:t>
            </a:r>
          </a:p>
        </p:txBody>
      </p:sp>
      <p:sp>
        <p:nvSpPr>
          <p:cNvPr id="7" name="矩形 6"/>
          <p:cNvSpPr/>
          <p:nvPr/>
        </p:nvSpPr>
        <p:spPr>
          <a:xfrm>
            <a:off x="443372" y="2183175"/>
            <a:ext cx="11089232" cy="338554"/>
          </a:xfrm>
          <a:prstGeom prst="rect">
            <a:avLst/>
          </a:prstGeom>
        </p:spPr>
        <p:txBody>
          <a:bodyPr wrap="square">
            <a:noAutofit/>
          </a:bodyPr>
          <a:lstStyle/>
          <a:p>
            <a:pPr marL="342900" indent="-342900" fontAlgn="ctr">
              <a:buFont typeface="+mj-lt"/>
              <a:buAutoNum type="arabicPeriod" startAt="2"/>
            </a:pPr>
            <a:r>
              <a:rPr lang="en-US" sz="1600">
                <a:latin typeface="Huawei Sans" panose="020C0503030203020204" pitchFamily="34" charset="0"/>
              </a:rPr>
              <a:t>Query information in a log file.</a:t>
            </a:r>
          </a:p>
        </p:txBody>
      </p:sp>
      <p:sp>
        <p:nvSpPr>
          <p:cNvPr id="8" name="矩形 7"/>
          <p:cNvSpPr/>
          <p:nvPr/>
        </p:nvSpPr>
        <p:spPr>
          <a:xfrm>
            <a:off x="923905" y="3470671"/>
            <a:ext cx="10825183"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display </a:t>
            </a:r>
            <a:r>
              <a:rPr lang="en-US" sz="1600" b="1" dirty="0" err="1">
                <a:latin typeface="Huawei Sans" panose="020C0503030203020204" pitchFamily="34" charset="0"/>
              </a:rPr>
              <a:t>trapbuffer</a:t>
            </a:r>
            <a:endParaRPr lang="en-US" sz="1600" b="1" dirty="0">
              <a:latin typeface="Huawei Sans" panose="020C0503030203020204" pitchFamily="34" charset="0"/>
            </a:endParaRPr>
          </a:p>
        </p:txBody>
      </p:sp>
      <p:sp>
        <p:nvSpPr>
          <p:cNvPr id="9" name="矩形 8"/>
          <p:cNvSpPr/>
          <p:nvPr/>
        </p:nvSpPr>
        <p:spPr>
          <a:xfrm>
            <a:off x="443372" y="3038524"/>
            <a:ext cx="11089232" cy="338554"/>
          </a:xfrm>
          <a:prstGeom prst="rect">
            <a:avLst/>
          </a:prstGeom>
        </p:spPr>
        <p:txBody>
          <a:bodyPr wrap="square">
            <a:noAutofit/>
          </a:bodyPr>
          <a:lstStyle/>
          <a:p>
            <a:pPr marL="342900" indent="-342900" fontAlgn="ctr">
              <a:buFont typeface="+mj-lt"/>
              <a:buAutoNum type="arabicPeriod" startAt="3"/>
            </a:pPr>
            <a:r>
              <a:rPr lang="en-US" sz="1600">
                <a:latin typeface="Huawei Sans" panose="020C0503030203020204" pitchFamily="34" charset="0"/>
              </a:rPr>
              <a:t>Query information recorded in the trap buffer of the information center.</a:t>
            </a:r>
          </a:p>
        </p:txBody>
      </p:sp>
      <p:sp>
        <p:nvSpPr>
          <p:cNvPr id="10" name="矩形 9"/>
          <p:cNvSpPr/>
          <p:nvPr/>
        </p:nvSpPr>
        <p:spPr>
          <a:xfrm>
            <a:off x="923905" y="4405439"/>
            <a:ext cx="10825183"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[HUAWEI] </a:t>
            </a:r>
            <a:r>
              <a:rPr lang="en-US" sz="1600" b="1" dirty="0">
                <a:latin typeface="Huawei Sans" panose="020C0503030203020204" pitchFamily="34" charset="0"/>
              </a:rPr>
              <a:t>display debugging</a:t>
            </a:r>
          </a:p>
        </p:txBody>
      </p:sp>
      <p:sp>
        <p:nvSpPr>
          <p:cNvPr id="11" name="矩形 10"/>
          <p:cNvSpPr/>
          <p:nvPr/>
        </p:nvSpPr>
        <p:spPr>
          <a:xfrm>
            <a:off x="443372" y="3973292"/>
            <a:ext cx="11089232" cy="338554"/>
          </a:xfrm>
          <a:prstGeom prst="rect">
            <a:avLst/>
          </a:prstGeom>
        </p:spPr>
        <p:txBody>
          <a:bodyPr wrap="square">
            <a:noAutofit/>
          </a:bodyPr>
          <a:lstStyle/>
          <a:p>
            <a:pPr marL="342900" indent="-342900" fontAlgn="ctr">
              <a:buFont typeface="+mj-lt"/>
              <a:buAutoNum type="arabicPeriod" startAt="4"/>
            </a:pPr>
            <a:r>
              <a:rPr lang="en-US" sz="1600">
                <a:latin typeface="Huawei Sans" panose="020C0503030203020204" pitchFamily="34" charset="0"/>
              </a:rPr>
              <a:t>Query debugging information that can be sent by a device.</a:t>
            </a:r>
          </a:p>
        </p:txBody>
      </p:sp>
      <p:sp>
        <p:nvSpPr>
          <p:cNvPr id="15" name="矩形 14"/>
          <p:cNvSpPr/>
          <p:nvPr/>
        </p:nvSpPr>
        <p:spPr>
          <a:xfrm>
            <a:off x="923905" y="5247551"/>
            <a:ext cx="10825183"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rPr>
              <a:t>[HUAWEI] </a:t>
            </a:r>
            <a:r>
              <a:rPr lang="en-US" sz="1600" b="1">
                <a:latin typeface="Huawei Sans" panose="020C0503030203020204" pitchFamily="34" charset="0"/>
              </a:rPr>
              <a:t>display info-center</a:t>
            </a:r>
          </a:p>
        </p:txBody>
      </p:sp>
      <p:sp>
        <p:nvSpPr>
          <p:cNvPr id="16" name="矩形 15"/>
          <p:cNvSpPr/>
          <p:nvPr/>
        </p:nvSpPr>
        <p:spPr>
          <a:xfrm>
            <a:off x="443372" y="4815404"/>
            <a:ext cx="11089232" cy="338554"/>
          </a:xfrm>
          <a:prstGeom prst="rect">
            <a:avLst/>
          </a:prstGeom>
        </p:spPr>
        <p:txBody>
          <a:bodyPr wrap="square">
            <a:noAutofit/>
          </a:bodyPr>
          <a:lstStyle/>
          <a:p>
            <a:pPr marL="342900" indent="-342900" fontAlgn="ctr">
              <a:buFont typeface="+mj-lt"/>
              <a:buAutoNum type="arabicPeriod" startAt="5"/>
            </a:pPr>
            <a:r>
              <a:rPr lang="en-US" sz="1600" dirty="0">
                <a:latin typeface="Huawei Sans" panose="020C0503030203020204" pitchFamily="34" charset="0"/>
              </a:rPr>
              <a:t>Query the output direction configuration of the information center.</a:t>
            </a:r>
          </a:p>
        </p:txBody>
      </p:sp>
    </p:spTree>
    <p:extLst>
      <p:ext uri="{BB962C8B-B14F-4D97-AF65-F5344CB8AC3E}">
        <p14:creationId xmlns:p14="http://schemas.microsoft.com/office/powerpoint/2010/main" val="8909942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a:buNone/>
            </a:pPr>
            <a:r>
              <a:rPr lang="en-US" sz="1800" dirty="0">
                <a:latin typeface="Huawei Sans" panose="020C0503030203020204" pitchFamily="34" charset="0"/>
              </a:rPr>
              <a:t>Enable OSPF on GE 0/0/0 of R1 and R2. Log in to R1 through the console </a:t>
            </a:r>
            <a:r>
              <a:rPr lang="en-US" sz="1800" dirty="0" smtClean="0">
                <a:latin typeface="Huawei Sans" panose="020C0503030203020204" pitchFamily="34" charset="0"/>
              </a:rPr>
              <a:t>and </a:t>
            </a:r>
            <a:r>
              <a:rPr lang="en-US" sz="1800" dirty="0">
                <a:latin typeface="Huawei Sans" panose="020C0503030203020204" pitchFamily="34" charset="0"/>
              </a:rPr>
              <a:t>check the following information on R1:</a:t>
            </a:r>
          </a:p>
          <a:p>
            <a:pPr lvl="1"/>
            <a:r>
              <a:rPr lang="en-US" sz="1600" dirty="0">
                <a:latin typeface="Huawei Sans" panose="020C0503030203020204" pitchFamily="34" charset="0"/>
              </a:rPr>
              <a:t>Trap information</a:t>
            </a:r>
          </a:p>
          <a:p>
            <a:pPr lvl="1"/>
            <a:r>
              <a:rPr lang="en-US" sz="1600" dirty="0">
                <a:latin typeface="Huawei Sans" panose="020C0503030203020204" pitchFamily="34" charset="0"/>
              </a:rPr>
              <a:t>Log information</a:t>
            </a:r>
          </a:p>
          <a:p>
            <a:pPr lvl="1"/>
            <a:r>
              <a:rPr lang="en-US" sz="1600" dirty="0">
                <a:latin typeface="Huawei Sans" panose="020C0503030203020204" pitchFamily="34" charset="0"/>
              </a:rPr>
              <a:t>Debugging information</a:t>
            </a:r>
          </a:p>
        </p:txBody>
      </p:sp>
      <p:sp>
        <p:nvSpPr>
          <p:cNvPr id="2" name="标题 1"/>
          <p:cNvSpPr>
            <a:spLocks noGrp="1"/>
          </p:cNvSpPr>
          <p:nvPr>
            <p:ph type="title"/>
          </p:nvPr>
        </p:nvSpPr>
        <p:spPr/>
        <p:txBody>
          <a:bodyPr wrap="square">
            <a:noAutofit/>
          </a:bodyPr>
          <a:lstStyle/>
          <a:p>
            <a:r>
              <a:rPr lang="en-US" sz="3000" dirty="0">
                <a:latin typeface="Huawei Sans" panose="020C0503030203020204" pitchFamily="34" charset="0"/>
              </a:rPr>
              <a:t>Example for Configuring the Information Center</a:t>
            </a: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3889" y="3594034"/>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88980" y="3594034"/>
            <a:ext cx="540000" cy="442800"/>
          </a:xfrm>
          <a:prstGeom prst="rect">
            <a:avLst/>
          </a:prstGeom>
        </p:spPr>
      </p:pic>
      <p:cxnSp>
        <p:nvCxnSpPr>
          <p:cNvPr id="7" name="直接连接符 6"/>
          <p:cNvCxnSpPr>
            <a:stCxn id="4" idx="3"/>
            <a:endCxn id="5" idx="1"/>
          </p:cNvCxnSpPr>
          <p:nvPr/>
        </p:nvCxnSpPr>
        <p:spPr>
          <a:xfrm>
            <a:off x="1293889" y="3815434"/>
            <a:ext cx="3195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16">
            <a:extLst>
              <a:ext uri="{FF2B5EF4-FFF2-40B4-BE49-F238E27FC236}">
                <a16:creationId xmlns:a16="http://schemas.microsoft.com/office/drawing/2014/main" xmlns="" id="{4849523F-4E0A-410A-8715-D105FD18C781}"/>
              </a:ext>
            </a:extLst>
          </p:cNvPr>
          <p:cNvSpPr txBox="1"/>
          <p:nvPr/>
        </p:nvSpPr>
        <p:spPr>
          <a:xfrm>
            <a:off x="840986" y="4129155"/>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R1</a:t>
            </a:r>
          </a:p>
        </p:txBody>
      </p:sp>
      <p:sp>
        <p:nvSpPr>
          <p:cNvPr id="10" name="TextBox 16">
            <a:extLst>
              <a:ext uri="{FF2B5EF4-FFF2-40B4-BE49-F238E27FC236}">
                <a16:creationId xmlns:a16="http://schemas.microsoft.com/office/drawing/2014/main" xmlns="" id="{4849523F-4E0A-410A-8715-D105FD18C781}"/>
              </a:ext>
            </a:extLst>
          </p:cNvPr>
          <p:cNvSpPr txBox="1"/>
          <p:nvPr/>
        </p:nvSpPr>
        <p:spPr>
          <a:xfrm>
            <a:off x="4576077" y="4129155"/>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R2</a:t>
            </a:r>
          </a:p>
        </p:txBody>
      </p:sp>
      <p:sp>
        <p:nvSpPr>
          <p:cNvPr id="12" name="TextBox 16">
            <a:extLst>
              <a:ext uri="{FF2B5EF4-FFF2-40B4-BE49-F238E27FC236}">
                <a16:creationId xmlns:a16="http://schemas.microsoft.com/office/drawing/2014/main" xmlns="" id="{4849523F-4E0A-410A-8715-D105FD18C781}"/>
              </a:ext>
            </a:extLst>
          </p:cNvPr>
          <p:cNvSpPr txBox="1"/>
          <p:nvPr/>
        </p:nvSpPr>
        <p:spPr>
          <a:xfrm>
            <a:off x="1293889" y="3585550"/>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GE0/0/0</a:t>
            </a:r>
          </a:p>
        </p:txBody>
      </p:sp>
      <p:sp>
        <p:nvSpPr>
          <p:cNvPr id="13" name="TextBox 16">
            <a:extLst>
              <a:ext uri="{FF2B5EF4-FFF2-40B4-BE49-F238E27FC236}">
                <a16:creationId xmlns:a16="http://schemas.microsoft.com/office/drawing/2014/main" xmlns="" id="{4849523F-4E0A-410A-8715-D105FD18C781}"/>
              </a:ext>
            </a:extLst>
          </p:cNvPr>
          <p:cNvSpPr txBox="1"/>
          <p:nvPr/>
        </p:nvSpPr>
        <p:spPr>
          <a:xfrm>
            <a:off x="1293889" y="3803195"/>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10.0.12.1/24</a:t>
            </a:r>
          </a:p>
        </p:txBody>
      </p:sp>
      <p:sp>
        <p:nvSpPr>
          <p:cNvPr id="14" name="TextBox 16">
            <a:extLst>
              <a:ext uri="{FF2B5EF4-FFF2-40B4-BE49-F238E27FC236}">
                <a16:creationId xmlns:a16="http://schemas.microsoft.com/office/drawing/2014/main" xmlns="" id="{4849523F-4E0A-410A-8715-D105FD18C781}"/>
              </a:ext>
            </a:extLst>
          </p:cNvPr>
          <p:cNvSpPr txBox="1"/>
          <p:nvPr/>
        </p:nvSpPr>
        <p:spPr>
          <a:xfrm>
            <a:off x="3480906" y="3585550"/>
            <a:ext cx="756938"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rPr>
              <a:t>GE0/0/0</a:t>
            </a:r>
          </a:p>
        </p:txBody>
      </p:sp>
      <p:sp>
        <p:nvSpPr>
          <p:cNvPr id="15" name="TextBox 16">
            <a:extLst>
              <a:ext uri="{FF2B5EF4-FFF2-40B4-BE49-F238E27FC236}">
                <a16:creationId xmlns:a16="http://schemas.microsoft.com/office/drawing/2014/main" xmlns="" id="{4849523F-4E0A-410A-8715-D105FD18C781}"/>
              </a:ext>
            </a:extLst>
          </p:cNvPr>
          <p:cNvSpPr txBox="1"/>
          <p:nvPr/>
        </p:nvSpPr>
        <p:spPr>
          <a:xfrm>
            <a:off x="3480906" y="3803195"/>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10.0.12.2/24</a:t>
            </a:r>
          </a:p>
        </p:txBody>
      </p:sp>
      <p:sp>
        <p:nvSpPr>
          <p:cNvPr id="17" name="文本框 16"/>
          <p:cNvSpPr txBox="1"/>
          <p:nvPr/>
        </p:nvSpPr>
        <p:spPr>
          <a:xfrm>
            <a:off x="753889" y="4706941"/>
            <a:ext cx="7871365" cy="1200329"/>
          </a:xfrm>
          <a:prstGeom prst="rect">
            <a:avLst/>
          </a:prstGeom>
          <a:solidFill>
            <a:srgbClr val="F4FBFE"/>
          </a:solidFill>
          <a:ln>
            <a:solidFill>
              <a:srgbClr val="99DFF9"/>
            </a:solidFill>
          </a:ln>
        </p:spPr>
        <p:txBody>
          <a:bodyPr wrap="square" rtlCol="0">
            <a:noAutofit/>
          </a:bodyPr>
          <a:lstStyle/>
          <a:p>
            <a:pPr fontAlgn="ctr"/>
            <a:r>
              <a:rPr lang="en-US" sz="1200" dirty="0">
                <a:solidFill>
                  <a:prstClr val="black"/>
                </a:solidFill>
                <a:latin typeface="Huawei Sans" panose="020C0503030203020204" pitchFamily="34" charset="0"/>
                <a:ea typeface="+mj-ea"/>
                <a:cs typeface="Courier New" panose="02070309020205020404" pitchFamily="49" charset="0"/>
              </a:rPr>
              <a:t>&lt;R1&gt; </a:t>
            </a:r>
            <a:r>
              <a:rPr lang="en-US" sz="1200" b="1" dirty="0">
                <a:solidFill>
                  <a:prstClr val="black"/>
                </a:solidFill>
                <a:latin typeface="Huawei Sans" panose="020C0503030203020204" pitchFamily="34" charset="0"/>
                <a:ea typeface="+mj-ea"/>
                <a:cs typeface="Courier New" panose="02070309020205020404" pitchFamily="49" charset="0"/>
              </a:rPr>
              <a:t>terminal monitor</a:t>
            </a:r>
            <a:r>
              <a:rPr lang="en-US" sz="1200" dirty="0">
                <a:solidFill>
                  <a:prstClr val="black"/>
                </a:solidFill>
                <a:latin typeface="Huawei Sans" panose="020C0503030203020204" pitchFamily="34" charset="0"/>
                <a:ea typeface="+mj-ea"/>
                <a:cs typeface="Courier New" panose="02070309020205020404" pitchFamily="49" charset="0"/>
              </a:rPr>
              <a:t> //By default, the console is enabled to display information.</a:t>
            </a:r>
          </a:p>
          <a:p>
            <a:pPr fontAlgn="ctr"/>
            <a:r>
              <a:rPr lang="en-US" sz="1200" dirty="0">
                <a:latin typeface="Huawei Sans" panose="020C0503030203020204" pitchFamily="34" charset="0"/>
              </a:rPr>
              <a:t>&lt;R1&gt; </a:t>
            </a:r>
            <a:r>
              <a:rPr lang="en-US" sz="1200" b="1" dirty="0">
                <a:latin typeface="Huawei Sans" panose="020C0503030203020204" pitchFamily="34" charset="0"/>
              </a:rPr>
              <a:t>terminal logging</a:t>
            </a:r>
            <a:r>
              <a:rPr lang="en-US" sz="1200" dirty="0">
                <a:latin typeface="Huawei Sans" panose="020C0503030203020204" pitchFamily="34" charset="0"/>
              </a:rPr>
              <a:t> //By default, a terminal is enabled to display log information.</a:t>
            </a:r>
          </a:p>
          <a:p>
            <a:pPr fontAlgn="ctr"/>
            <a:r>
              <a:rPr lang="en-US" sz="1200" dirty="0">
                <a:solidFill>
                  <a:prstClr val="black"/>
                </a:solidFill>
                <a:latin typeface="Huawei Sans" panose="020C0503030203020204" pitchFamily="34" charset="0"/>
                <a:ea typeface="+mj-ea"/>
                <a:cs typeface="Courier New" panose="02070309020205020404" pitchFamily="49" charset="0"/>
              </a:rPr>
              <a:t>&lt;R1&gt; </a:t>
            </a:r>
            <a:r>
              <a:rPr lang="en-US" sz="1200" b="1" dirty="0">
                <a:solidFill>
                  <a:prstClr val="black"/>
                </a:solidFill>
                <a:latin typeface="Huawei Sans" panose="020C0503030203020204" pitchFamily="34" charset="0"/>
                <a:ea typeface="+mj-ea"/>
                <a:cs typeface="Courier New" panose="02070309020205020404" pitchFamily="49" charset="0"/>
              </a:rPr>
              <a:t>terminal debugging</a:t>
            </a:r>
            <a:r>
              <a:rPr lang="en-US" sz="1200" dirty="0">
                <a:solidFill>
                  <a:prstClr val="black"/>
                </a:solidFill>
                <a:latin typeface="Huawei Sans" panose="020C0503030203020204" pitchFamily="34" charset="0"/>
                <a:ea typeface="+mj-ea"/>
                <a:cs typeface="Courier New" panose="02070309020205020404" pitchFamily="49" charset="0"/>
              </a:rPr>
              <a:t> //By default, the terminal is disabled from displaying debugging information.</a:t>
            </a:r>
          </a:p>
          <a:p>
            <a:pPr fontAlgn="ctr"/>
            <a:r>
              <a:rPr lang="en-US" sz="1200" dirty="0">
                <a:latin typeface="Huawei Sans" panose="020C0503030203020204" pitchFamily="34" charset="0"/>
              </a:rPr>
              <a:t>&lt;R1&gt; </a:t>
            </a:r>
            <a:r>
              <a:rPr lang="en-US" sz="1200" b="1" dirty="0">
                <a:latin typeface="Huawei Sans" panose="020C0503030203020204" pitchFamily="34" charset="0"/>
              </a:rPr>
              <a:t>terminal trapping</a:t>
            </a:r>
            <a:r>
              <a:rPr lang="en-US" sz="1200" dirty="0">
                <a:latin typeface="Huawei Sans" panose="020C0503030203020204" pitchFamily="34" charset="0"/>
              </a:rPr>
              <a:t> //By default, the terminal is enabled to display trap information.</a:t>
            </a:r>
          </a:p>
          <a:p>
            <a:pPr fontAlgn="ctr"/>
            <a:r>
              <a:rPr lang="en-US" sz="1200" dirty="0">
                <a:latin typeface="Huawei Sans" panose="020C0503030203020204" pitchFamily="34" charset="0"/>
              </a:rPr>
              <a:t>&lt;R1&gt; </a:t>
            </a:r>
            <a:r>
              <a:rPr lang="en-US" sz="1200" b="1" dirty="0">
                <a:latin typeface="Huawei Sans" panose="020C0503030203020204" pitchFamily="34" charset="0"/>
              </a:rPr>
              <a:t>system-view </a:t>
            </a:r>
          </a:p>
          <a:p>
            <a:pPr fontAlgn="ctr">
              <a:spcBef>
                <a:spcPts val="0"/>
              </a:spcBef>
              <a:spcAft>
                <a:spcPts val="0"/>
              </a:spcAft>
            </a:pPr>
            <a:r>
              <a:rPr lang="en-US" sz="1200" dirty="0">
                <a:latin typeface="Huawei Sans" panose="020C0503030203020204" pitchFamily="34" charset="0"/>
                <a:ea typeface="+mj-ea"/>
                <a:cs typeface="Courier New" panose="02070309020205020404" pitchFamily="49" charset="0"/>
              </a:rPr>
              <a:t>[R1] </a:t>
            </a:r>
            <a:r>
              <a:rPr lang="en-US" sz="1200" b="1" dirty="0">
                <a:latin typeface="Huawei Sans" panose="020C0503030203020204" pitchFamily="34" charset="0"/>
                <a:ea typeface="+mj-ea"/>
                <a:cs typeface="Courier New" panose="02070309020205020404" pitchFamily="49" charset="0"/>
              </a:rPr>
              <a:t>info-center enable</a:t>
            </a:r>
            <a:r>
              <a:rPr lang="en-US" sz="1200" dirty="0">
                <a:latin typeface="Huawei Sans" panose="020C0503030203020204" pitchFamily="34" charset="0"/>
                <a:ea typeface="+mj-ea"/>
                <a:cs typeface="Courier New" panose="02070309020205020404" pitchFamily="49" charset="0"/>
              </a:rPr>
              <a:t> //By default, the information center function is enabled.</a:t>
            </a:r>
          </a:p>
        </p:txBody>
      </p:sp>
    </p:spTree>
    <p:extLst>
      <p:ext uri="{BB962C8B-B14F-4D97-AF65-F5344CB8AC3E}">
        <p14:creationId xmlns:p14="http://schemas.microsoft.com/office/powerpoint/2010/main" val="13624846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wrap="square">
            <a:noAutofit/>
          </a:bodyPr>
          <a:lstStyle/>
          <a:p>
            <a:pPr algn="l"/>
            <a:r>
              <a:rPr lang="en-US" sz="2000" dirty="0">
                <a:latin typeface="Huawei Sans" panose="020C0503030203020204" pitchFamily="34" charset="0"/>
              </a:rPr>
              <a:t>Routine maintenance and troubleshooting are required to ensure the proper running of network </a:t>
            </a:r>
            <a:r>
              <a:rPr lang="en-US" sz="2000" dirty="0" smtClean="0">
                <a:latin typeface="Huawei Sans" panose="020C0503030203020204" pitchFamily="34" charset="0"/>
              </a:rPr>
              <a:t>functions. </a:t>
            </a:r>
            <a:r>
              <a:rPr lang="en-US" sz="2000" dirty="0">
                <a:latin typeface="Huawei Sans" panose="020C0503030203020204" pitchFamily="34" charset="0"/>
              </a:rPr>
              <a:t>Routine maintenance is preventive and planned maintenance, and troubleshooting is event-triggered maintenance.</a:t>
            </a:r>
          </a:p>
          <a:p>
            <a:pPr algn="l"/>
            <a:r>
              <a:rPr lang="en-US" sz="2000" dirty="0">
                <a:latin typeface="Huawei Sans" panose="020C0503030203020204" pitchFamily="34" charset="0"/>
              </a:rPr>
              <a:t>Good routine maintenance habits help network engineers </a:t>
            </a:r>
            <a:r>
              <a:rPr lang="en-US" sz="2000" dirty="0" smtClean="0">
                <a:latin typeface="Huawei Sans" panose="020C0503030203020204" pitchFamily="34" charset="0"/>
              </a:rPr>
              <a:t>detect </a:t>
            </a:r>
            <a:r>
              <a:rPr lang="en-US" sz="2000" dirty="0">
                <a:latin typeface="Huawei Sans" panose="020C0503030203020204" pitchFamily="34" charset="0"/>
              </a:rPr>
              <a:t>risks in advance. Once an exception or fault occurs on a device, network engineers have to accurately collect events that occur during device </a:t>
            </a:r>
            <a:r>
              <a:rPr lang="en-US" sz="2000" dirty="0" smtClean="0">
                <a:latin typeface="Huawei Sans" panose="020C0503030203020204" pitchFamily="34" charset="0"/>
              </a:rPr>
              <a:t>running</a:t>
            </a:r>
            <a:r>
              <a:rPr lang="en-US" sz="2000" dirty="0"/>
              <a:t>.</a:t>
            </a:r>
            <a:r>
              <a:rPr lang="en-US" sz="2000" dirty="0" smtClean="0">
                <a:latin typeface="Huawei Sans" panose="020C0503030203020204" pitchFamily="34" charset="0"/>
              </a:rPr>
              <a:t> </a:t>
            </a:r>
            <a:r>
              <a:rPr lang="en-US" sz="2000" dirty="0">
                <a:latin typeface="Huawei Sans" panose="020C0503030203020204" pitchFamily="34" charset="0"/>
              </a:rPr>
              <a:t>Routine maintenance and troubleshooting depend on network information collection.</a:t>
            </a:r>
          </a:p>
          <a:p>
            <a:pPr algn="l"/>
            <a:r>
              <a:rPr lang="en-US" sz="2000" dirty="0">
                <a:latin typeface="Huawei Sans" panose="020C0503030203020204" pitchFamily="34" charset="0"/>
              </a:rPr>
              <a:t>This course describes the precautions for routine maintenance and common tools for information collection.</a:t>
            </a:r>
          </a:p>
          <a:p>
            <a:pPr algn="l"/>
            <a:endParaRPr lang="zh-CN" altLang="en-US" sz="2000" dirty="0">
              <a:latin typeface="Huawei Sans" panose="020C0503030203020204" pitchFamily="34" charset="0"/>
            </a:endParaRPr>
          </a:p>
        </p:txBody>
      </p:sp>
    </p:spTree>
    <p:extLst>
      <p:ext uri="{BB962C8B-B14F-4D97-AF65-F5344CB8AC3E}">
        <p14:creationId xmlns:p14="http://schemas.microsoft.com/office/powerpoint/2010/main" val="8305123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smtClean="0">
                <a:latin typeface="Huawei Sans" panose="020C0503030203020204" pitchFamily="34" charset="0"/>
              </a:rPr>
              <a:t>Information </a:t>
            </a:r>
            <a:r>
              <a:rPr lang="en-US" dirty="0">
                <a:latin typeface="Huawei Sans" panose="020C0503030203020204" pitchFamily="34" charset="0"/>
              </a:rPr>
              <a:t>Channel</a:t>
            </a:r>
          </a:p>
        </p:txBody>
      </p:sp>
      <p:sp>
        <p:nvSpPr>
          <p:cNvPr id="13" name="文本框 12"/>
          <p:cNvSpPr txBox="1"/>
          <p:nvPr/>
        </p:nvSpPr>
        <p:spPr>
          <a:xfrm>
            <a:off x="983375" y="1247149"/>
            <a:ext cx="6623694" cy="3600986"/>
          </a:xfrm>
          <a:prstGeom prst="rect">
            <a:avLst/>
          </a:prstGeom>
          <a:solidFill>
            <a:srgbClr val="F4FBFE"/>
          </a:solidFill>
          <a:ln>
            <a:solidFill>
              <a:srgbClr val="99DFF9"/>
            </a:solidFill>
          </a:ln>
        </p:spPr>
        <p:txBody>
          <a:bodyPr wrap="square" rtlCol="0">
            <a:noAutofit/>
          </a:bodyPr>
          <a:lstStyle/>
          <a:p>
            <a:pPr fontAlgn="ctr"/>
            <a:r>
              <a:rPr lang="en-US" sz="1200">
                <a:latin typeface="Huawei Sans" panose="020C0503030203020204" pitchFamily="34" charset="0"/>
              </a:rPr>
              <a:t>&lt;R1&gt; </a:t>
            </a:r>
            <a:r>
              <a:rPr lang="en-US" sz="1200" b="1">
                <a:latin typeface="Huawei Sans" panose="020C0503030203020204" pitchFamily="34" charset="0"/>
              </a:rPr>
              <a:t>display channel</a:t>
            </a: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zh-CN" altLang="en-US" sz="1200" dirty="0">
              <a:latin typeface="Huawei Sans" panose="020C0503030203020204" pitchFamily="34" charset="0"/>
            </a:endParaRPr>
          </a:p>
        </p:txBody>
      </p:sp>
      <p:sp>
        <p:nvSpPr>
          <p:cNvPr id="16" name="矩形 15"/>
          <p:cNvSpPr/>
          <p:nvPr/>
        </p:nvSpPr>
        <p:spPr>
          <a:xfrm>
            <a:off x="894648" y="4873677"/>
            <a:ext cx="7264613" cy="1499281"/>
          </a:xfrm>
          <a:prstGeom prst="rect">
            <a:avLst/>
          </a:prstGeom>
        </p:spPr>
        <p:txBody>
          <a:bodyPr wrap="square">
            <a:noAutofit/>
          </a:bodyPr>
          <a:lstStyle/>
          <a:p>
            <a:pPr fontAlgn="ctr"/>
            <a:r>
              <a:rPr lang="en-US" sz="1200" dirty="0">
                <a:latin typeface="Huawei Sans" panose="020C0503030203020204" pitchFamily="34" charset="0"/>
              </a:rPr>
              <a:t>Information is classified into eight levels based on its severity </a:t>
            </a:r>
            <a:r>
              <a:rPr lang="en-US" sz="1200" dirty="0" smtClean="0">
                <a:latin typeface="Huawei Sans" panose="020C0503030203020204" pitchFamily="34" charset="0"/>
              </a:rPr>
              <a:t>and </a:t>
            </a:r>
            <a:r>
              <a:rPr lang="en-US" sz="1200" dirty="0">
                <a:latin typeface="Huawei Sans" panose="020C0503030203020204" pitchFamily="34" charset="0"/>
              </a:rPr>
              <a:t>urgency. The more serious the information is, the lower the severity level is.</a:t>
            </a:r>
          </a:p>
          <a:p>
            <a:pPr fontAlgn="ctr"/>
            <a:r>
              <a:rPr lang="en-US" sz="1200" dirty="0">
                <a:latin typeface="Huawei Sans" panose="020C0503030203020204" pitchFamily="34" charset="0"/>
              </a:rPr>
              <a:t>By default:</a:t>
            </a:r>
          </a:p>
          <a:p>
            <a:pPr marL="628690" lvl="1" indent="-171450" fontAlgn="ctr">
              <a:buFont typeface="Arial" panose="020B0604020202020204" pitchFamily="34" charset="0"/>
              <a:buChar char="•"/>
            </a:pPr>
            <a:r>
              <a:rPr lang="en-US" sz="1200" dirty="0">
                <a:latin typeface="Huawei Sans" panose="020C0503030203020204" pitchFamily="34" charset="0"/>
              </a:rPr>
              <a:t>Warning is level 4, which indicates an abnormal point </a:t>
            </a:r>
            <a:r>
              <a:rPr lang="en-US" sz="1200" dirty="0" smtClean="0">
                <a:latin typeface="Huawei Sans" panose="020C0503030203020204" pitchFamily="34" charset="0"/>
              </a:rPr>
              <a:t>in </a:t>
            </a:r>
            <a:r>
              <a:rPr lang="en-US" sz="1200" dirty="0">
                <a:latin typeface="Huawei Sans" panose="020C0503030203020204" pitchFamily="34" charset="0"/>
              </a:rPr>
              <a:t>device running, which may cause service faults and requires attention. For example, a routing process is disabled, a packet loss event is detected by BFD or incorrect protocol packets are detected.</a:t>
            </a:r>
          </a:p>
          <a:p>
            <a:pPr marL="628690" lvl="1" indent="-171450" fontAlgn="ctr">
              <a:buFont typeface="Arial" panose="020B0604020202020204" pitchFamily="34" charset="0"/>
              <a:buChar char="•"/>
            </a:pPr>
            <a:r>
              <a:rPr lang="en-US" sz="1200" dirty="0">
                <a:latin typeface="Huawei Sans" panose="020C0503030203020204" pitchFamily="34" charset="0"/>
              </a:rPr>
              <a:t>Debugging is level 7, which indicates general information about the proper running of a device. No action is required for such information.</a:t>
            </a:r>
          </a:p>
          <a:p>
            <a:pPr fontAlgn="ctr"/>
            <a:endParaRPr lang="en-US" altLang="zh-CN" sz="1200" dirty="0">
              <a:latin typeface="Huawei Sans" panose="020C0503030203020204" pitchFamily="34" charset="0"/>
            </a:endParaRPr>
          </a:p>
        </p:txBody>
      </p:sp>
      <p:graphicFrame>
        <p:nvGraphicFramePr>
          <p:cNvPr id="20" name="表格 19"/>
          <p:cNvGraphicFramePr>
            <a:graphicFrameLocks noGrp="1"/>
          </p:cNvGraphicFramePr>
          <p:nvPr>
            <p:extLst>
              <p:ext uri="{D42A27DB-BD31-4B8C-83A1-F6EECF244321}">
                <p14:modId xmlns:p14="http://schemas.microsoft.com/office/powerpoint/2010/main" val="3669862816"/>
              </p:ext>
            </p:extLst>
          </p:nvPr>
        </p:nvGraphicFramePr>
        <p:xfrm>
          <a:off x="1052910" y="1564391"/>
          <a:ext cx="6568145" cy="3201847"/>
        </p:xfrm>
        <a:graphic>
          <a:graphicData uri="http://schemas.openxmlformats.org/drawingml/2006/table">
            <a:tbl>
              <a:tblPr>
                <a:tableStyleId>{72833802-FEF1-4C79-8D5D-14CF1EAF98D9}</a:tableStyleId>
              </a:tblPr>
              <a:tblGrid>
                <a:gridCol w="782637"/>
                <a:gridCol w="652463"/>
                <a:gridCol w="630237"/>
                <a:gridCol w="1019175"/>
                <a:gridCol w="630237"/>
                <a:gridCol w="933450"/>
                <a:gridCol w="630237"/>
                <a:gridCol w="1289709"/>
              </a:tblGrid>
              <a:tr h="176488">
                <a:tc>
                  <a:txBody>
                    <a:bodyPr/>
                    <a:lstStyle/>
                    <a:p>
                      <a:pPr algn="ctr" fontAlgn="ctr"/>
                      <a:r>
                        <a:rPr lang="en-US" sz="1200" u="none" strike="noStrike" dirty="0">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number: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1" u="none" strike="noStrike">
                          <a:solidFill>
                            <a:srgbClr val="EC7061"/>
                          </a:solidFill>
                          <a:latin typeface="Huawei Sans" panose="020C0503030203020204" pitchFamily="34" charset="0"/>
                        </a:rPr>
                        <a:t>console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000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000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latin typeface="Huawei Sans" panose="020C0503030203020204" pitchFamily="34" charset="0"/>
                        </a:rPr>
                        <a:t>MODU_ID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LOG_LEVEL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TRAP_LEVEL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DEBUG_LEVEL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latin typeface="Huawei Sans" panose="020C0503030203020204" pitchFamily="34" charset="0"/>
                        </a:rPr>
                        <a:t>ffff0000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default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warning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6488">
                <a:tc>
                  <a:txBody>
                    <a:bodyPr/>
                    <a:lstStyle/>
                    <a:p>
                      <a:pPr algn="ctr" fontAlgn="ctr"/>
                      <a:r>
                        <a:rPr lang="en-US" sz="1200" u="none" strike="noStrike">
                          <a:solidFill>
                            <a:srgbClr val="00B0F0"/>
                          </a:solidFill>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number: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1" u="none" strike="noStrike" dirty="0" err="1">
                          <a:solidFill>
                            <a:srgbClr val="EC7061"/>
                          </a:solidFill>
                          <a:latin typeface="Huawei Sans" panose="020C0503030203020204" pitchFamily="34" charset="0"/>
                        </a:rPr>
                        <a:t>loghost</a:t>
                      </a:r>
                      <a:endParaRPr lang="en-US" sz="1200" b="1" u="none" strike="noStrike" dirty="0">
                        <a:solidFill>
                          <a:srgbClr val="EC7061"/>
                        </a:solidFill>
                        <a:latin typeface="Huawei Sans" panose="020C0503030203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solidFill>
                            <a:srgbClr val="00B0F0"/>
                          </a:solidFill>
                          <a:latin typeface="Huawei Sans" panose="020C0503030203020204" pitchFamily="34" charset="0"/>
                        </a:rPr>
                        <a:t>MODU_ID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LOG_LEVEL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TRAP_LEVEL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DEBUG_LEVEL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solidFill>
                            <a:srgbClr val="00B0F0"/>
                          </a:solidFill>
                          <a:latin typeface="Huawei Sans" panose="020C0503030203020204" pitchFamily="34" charset="0"/>
                        </a:rPr>
                        <a:t>ffff0000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default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informational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64610">
                <a:tc>
                  <a:txBody>
                    <a:bodyPr/>
                    <a:lstStyle/>
                    <a:p>
                      <a:pPr algn="ctr" fontAlgn="ctr"/>
                      <a:r>
                        <a:rPr lang="en-US" sz="1200" u="none" strike="noStrike">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number: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1" u="none" strike="noStrike">
                          <a:solidFill>
                            <a:srgbClr val="EC7061"/>
                          </a:solidFill>
                          <a:latin typeface="Huawei Sans" panose="020C0503030203020204" pitchFamily="34" charset="0"/>
                        </a:rPr>
                        <a:t>trapbuffer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endParaRPr lang="zh-CN" altLang="en-US" dirty="0">
                        <a:latin typeface="Huawei Sans" panose="020C0503030203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000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dirty="0">
                          <a:latin typeface="Huawei Sans" panose="020C0503030203020204" pitchFamily="34" charset="0"/>
                        </a:rPr>
                        <a:t>MODU_ID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LOG_LEVEL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TRAP_LEVEL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DEBUG_LEVEL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latin typeface="Huawei Sans" panose="020C0503030203020204" pitchFamily="34" charset="0"/>
                        </a:rPr>
                        <a:t>ffff0000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default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informational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64610">
                <a:tc>
                  <a:txBody>
                    <a:bodyPr/>
                    <a:lstStyle/>
                    <a:p>
                      <a:pPr algn="ctr" fontAlgn="ctr"/>
                      <a:r>
                        <a:rPr lang="en-US" sz="1200" u="none" strike="noStrike">
                          <a:solidFill>
                            <a:srgbClr val="00B0F0"/>
                          </a:solidFill>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number: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channel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1" u="none" strike="noStrike">
                          <a:solidFill>
                            <a:srgbClr val="EC7061"/>
                          </a:solidFill>
                          <a:latin typeface="Huawei Sans" panose="020C0503030203020204" pitchFamily="34" charset="0"/>
                        </a:rPr>
                        <a:t>logbuffer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endParaRPr lang="zh-CN" altLang="en-US" dirty="0">
                        <a:solidFill>
                          <a:srgbClr val="00B0F0"/>
                        </a:solidFill>
                        <a:latin typeface="Huawei Sans" panose="020C0503030203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zh-CN" altLang="en-US" sz="1200" b="0" i="0" u="none" strike="noStrike">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solidFill>
                            <a:srgbClr val="00B0F0"/>
                          </a:solidFill>
                          <a:latin typeface="Huawei Sans" panose="020C0503030203020204" pitchFamily="34" charset="0"/>
                        </a:rPr>
                        <a:t>MODU_ID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dirty="0">
                          <a:solidFill>
                            <a:srgbClr val="00B0F0"/>
                          </a:solidFill>
                          <a:latin typeface="Huawei Sans" panose="020C0503030203020204" pitchFamily="34" charset="0"/>
                        </a:rPr>
                        <a:t>NAME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LOG_LEVEL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TRAP_LEVEL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ENABLE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DEBUG_LEVEL</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u="none" strike="noStrike">
                          <a:solidFill>
                            <a:srgbClr val="00B0F0"/>
                          </a:solidFill>
                          <a:latin typeface="Huawei Sans" panose="020C0503030203020204" pitchFamily="34" charset="0"/>
                        </a:rPr>
                        <a:t>ffff0000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default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Y</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warning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u="none" strike="noStrike">
                          <a:solidFill>
                            <a:srgbClr val="00B0F0"/>
                          </a:solidFill>
                          <a:latin typeface="Huawei Sans" panose="020C0503030203020204" pitchFamily="34" charset="0"/>
                        </a:rPr>
                        <a:t>debugging</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4189">
                <a:tc>
                  <a:txBody>
                    <a:bodyPr/>
                    <a:lstStyle/>
                    <a:p>
                      <a:pPr algn="ctr" fontAlgn="ctr"/>
                      <a:r>
                        <a:rPr lang="en-US" sz="1200" b="1" i="0" u="none" strike="noStrike">
                          <a:solidFill>
                            <a:schemeClr val="tx1"/>
                          </a:solidFill>
                          <a:latin typeface="Huawei Sans" panose="020C0503030203020204" pitchFamily="34" charset="0"/>
                          <a:ea typeface="方正兰亭纤黑简体" panose="02000000000000000000" pitchFamily="2" charset="-122"/>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i="0" u="none" strike="noStrike">
                          <a:solidFill>
                            <a:schemeClr val="tx1"/>
                          </a:solidFill>
                          <a:latin typeface="Huawei Sans" panose="020C0503030203020204" pitchFamily="34" charset="0"/>
                          <a:ea typeface="宋体" panose="02010600030101010101" pitchFamily="2" charset="-122"/>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i="0" u="none" strike="noStrike">
                          <a:solidFill>
                            <a:schemeClr val="tx1"/>
                          </a:solidFill>
                          <a:latin typeface="Huawei Sans" panose="020C0503030203020204" pitchFamily="34" charset="0"/>
                          <a:ea typeface="宋体" panose="02010600030101010101" pitchFamily="2" charset="-122"/>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200" b="0" i="0" u="none" strike="noStrike">
                          <a:solidFill>
                            <a:schemeClr val="tx1"/>
                          </a:solidFill>
                          <a:latin typeface="Huawei Sans" panose="020C0503030203020204" pitchFamily="34" charset="0"/>
                          <a:ea typeface="宋体" panose="02010600030101010101" pitchFamily="2" charset="-122"/>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en-US" sz="1200" b="0" i="0" u="none" strike="noStrike" dirty="0">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en-US" sz="1200" b="0" i="0" u="none" strike="noStrike" dirty="0">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en-US" sz="1200" b="0" i="0" u="none" strike="noStrike">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rtl="0" fontAlgn="ctr"/>
                      <a:endParaRPr lang="en-US" sz="1200" b="0" i="0" u="none" strike="noStrike" dirty="0">
                        <a:solidFill>
                          <a:srgbClr val="00B0F0"/>
                        </a:solidFill>
                        <a:effectLst/>
                        <a:latin typeface="Huawei Sans" panose="020C0503030203020204" pitchFamily="34" charset="0"/>
                        <a:ea typeface="宋体" panose="02010600030101010101" pitchFamily="2" charset="-122"/>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2" name="矩形 21"/>
          <p:cNvSpPr/>
          <p:nvPr/>
        </p:nvSpPr>
        <p:spPr>
          <a:xfrm>
            <a:off x="8080131" y="2110316"/>
            <a:ext cx="3455571" cy="707886"/>
          </a:xfrm>
          <a:prstGeom prst="rect">
            <a:avLst/>
          </a:prstGeom>
        </p:spPr>
        <p:txBody>
          <a:bodyPr wrap="square">
            <a:noAutofit/>
          </a:bodyPr>
          <a:lstStyle/>
          <a:p>
            <a:pPr fontAlgn="ctr">
              <a:lnSpc>
                <a:spcPts val="2400"/>
              </a:lnSpc>
            </a:pPr>
            <a:r>
              <a:rPr lang="en-US" sz="1200" dirty="0">
                <a:latin typeface="Huawei Sans" panose="020C0503030203020204" pitchFamily="34" charset="0"/>
              </a:rPr>
              <a:t>R1 provides four channels: console, log host, trap buffer, and log buffer.</a:t>
            </a:r>
          </a:p>
        </p:txBody>
      </p:sp>
    </p:spTree>
    <p:extLst>
      <p:ext uri="{BB962C8B-B14F-4D97-AF65-F5344CB8AC3E}">
        <p14:creationId xmlns:p14="http://schemas.microsoft.com/office/powerpoint/2010/main" val="29866127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smtClean="0">
                <a:latin typeface="Huawei Sans" panose="020C0503030203020204" pitchFamily="34" charset="0"/>
              </a:rPr>
              <a:t>Traps</a:t>
            </a:r>
            <a:endParaRPr lang="en-US" dirty="0">
              <a:latin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66792" y="1758346"/>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01883" y="1758346"/>
            <a:ext cx="540000" cy="442800"/>
          </a:xfrm>
          <a:prstGeom prst="rect">
            <a:avLst/>
          </a:prstGeom>
        </p:spPr>
      </p:pic>
      <p:cxnSp>
        <p:nvCxnSpPr>
          <p:cNvPr id="6" name="直接连接符 5"/>
          <p:cNvCxnSpPr>
            <a:stCxn id="4" idx="3"/>
            <a:endCxn id="5" idx="1"/>
          </p:cNvCxnSpPr>
          <p:nvPr/>
        </p:nvCxnSpPr>
        <p:spPr>
          <a:xfrm>
            <a:off x="1206792" y="1979746"/>
            <a:ext cx="3195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16">
            <a:extLst>
              <a:ext uri="{FF2B5EF4-FFF2-40B4-BE49-F238E27FC236}">
                <a16:creationId xmlns:a16="http://schemas.microsoft.com/office/drawing/2014/main" xmlns="" id="{4849523F-4E0A-410A-8715-D105FD18C781}"/>
              </a:ext>
            </a:extLst>
          </p:cNvPr>
          <p:cNvSpPr txBox="1"/>
          <p:nvPr/>
        </p:nvSpPr>
        <p:spPr>
          <a:xfrm>
            <a:off x="753889" y="2293467"/>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R1</a:t>
            </a:r>
          </a:p>
        </p:txBody>
      </p:sp>
      <p:sp>
        <p:nvSpPr>
          <p:cNvPr id="8" name="TextBox 16">
            <a:extLst>
              <a:ext uri="{FF2B5EF4-FFF2-40B4-BE49-F238E27FC236}">
                <a16:creationId xmlns:a16="http://schemas.microsoft.com/office/drawing/2014/main" xmlns="" id="{4849523F-4E0A-410A-8715-D105FD18C781}"/>
              </a:ext>
            </a:extLst>
          </p:cNvPr>
          <p:cNvSpPr txBox="1"/>
          <p:nvPr/>
        </p:nvSpPr>
        <p:spPr>
          <a:xfrm>
            <a:off x="4488980" y="2293467"/>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R2</a:t>
            </a:r>
          </a:p>
        </p:txBody>
      </p:sp>
      <p:sp>
        <p:nvSpPr>
          <p:cNvPr id="9" name="TextBox 16">
            <a:extLst>
              <a:ext uri="{FF2B5EF4-FFF2-40B4-BE49-F238E27FC236}">
                <a16:creationId xmlns:a16="http://schemas.microsoft.com/office/drawing/2014/main" xmlns="" id="{4849523F-4E0A-410A-8715-D105FD18C781}"/>
              </a:ext>
            </a:extLst>
          </p:cNvPr>
          <p:cNvSpPr txBox="1"/>
          <p:nvPr/>
        </p:nvSpPr>
        <p:spPr>
          <a:xfrm>
            <a:off x="1206792" y="1749862"/>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0" name="TextBox 16">
            <a:extLst>
              <a:ext uri="{FF2B5EF4-FFF2-40B4-BE49-F238E27FC236}">
                <a16:creationId xmlns:a16="http://schemas.microsoft.com/office/drawing/2014/main" xmlns="" id="{4849523F-4E0A-410A-8715-D105FD18C781}"/>
              </a:ext>
            </a:extLst>
          </p:cNvPr>
          <p:cNvSpPr txBox="1"/>
          <p:nvPr/>
        </p:nvSpPr>
        <p:spPr>
          <a:xfrm>
            <a:off x="1206792" y="1967507"/>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10.0.12.1/24</a:t>
            </a:r>
          </a:p>
        </p:txBody>
      </p:sp>
      <p:sp>
        <p:nvSpPr>
          <p:cNvPr id="11" name="TextBox 16">
            <a:extLst>
              <a:ext uri="{FF2B5EF4-FFF2-40B4-BE49-F238E27FC236}">
                <a16:creationId xmlns:a16="http://schemas.microsoft.com/office/drawing/2014/main" xmlns="" id="{4849523F-4E0A-410A-8715-D105FD18C781}"/>
              </a:ext>
            </a:extLst>
          </p:cNvPr>
          <p:cNvSpPr txBox="1"/>
          <p:nvPr/>
        </p:nvSpPr>
        <p:spPr>
          <a:xfrm>
            <a:off x="3393809" y="1749862"/>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2" name="TextBox 16">
            <a:extLst>
              <a:ext uri="{FF2B5EF4-FFF2-40B4-BE49-F238E27FC236}">
                <a16:creationId xmlns:a16="http://schemas.microsoft.com/office/drawing/2014/main" xmlns="" id="{4849523F-4E0A-410A-8715-D105FD18C781}"/>
              </a:ext>
            </a:extLst>
          </p:cNvPr>
          <p:cNvSpPr txBox="1"/>
          <p:nvPr/>
        </p:nvSpPr>
        <p:spPr>
          <a:xfrm>
            <a:off x="3393809" y="1967507"/>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10.0.12.2/24</a:t>
            </a:r>
          </a:p>
        </p:txBody>
      </p:sp>
      <p:sp>
        <p:nvSpPr>
          <p:cNvPr id="15" name="矩形 14"/>
          <p:cNvSpPr/>
          <p:nvPr/>
        </p:nvSpPr>
        <p:spPr>
          <a:xfrm>
            <a:off x="588987" y="2649307"/>
            <a:ext cx="8449505" cy="384592"/>
          </a:xfrm>
          <a:prstGeom prst="rect">
            <a:avLst/>
          </a:prstGeom>
        </p:spPr>
        <p:txBody>
          <a:bodyPr wrap="square">
            <a:noAutofit/>
          </a:bodyPr>
          <a:lstStyle/>
          <a:p>
            <a:pPr fontAlgn="ctr">
              <a:lnSpc>
                <a:spcPts val="2400"/>
              </a:lnSpc>
            </a:pPr>
            <a:r>
              <a:rPr lang="en-US" sz="1600" dirty="0">
                <a:latin typeface="Huawei Sans" panose="020C0503030203020204" pitchFamily="34" charset="0"/>
              </a:rPr>
              <a:t>Query information recorded in the trap buffer of the information center.</a:t>
            </a:r>
          </a:p>
        </p:txBody>
      </p:sp>
      <p:sp>
        <p:nvSpPr>
          <p:cNvPr id="17" name="文本框 16"/>
          <p:cNvSpPr txBox="1"/>
          <p:nvPr/>
        </p:nvSpPr>
        <p:spPr>
          <a:xfrm>
            <a:off x="666792" y="3173654"/>
            <a:ext cx="6561911" cy="1938992"/>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display </a:t>
            </a:r>
            <a:r>
              <a:rPr lang="en-US" sz="1200" b="1" dirty="0" err="1">
                <a:latin typeface="Huawei Sans" panose="020C0503030203020204" pitchFamily="34" charset="0"/>
              </a:rPr>
              <a:t>trapbuffer</a:t>
            </a:r>
            <a:r>
              <a:rPr lang="en-US" sz="1200" b="1" dirty="0">
                <a:latin typeface="Huawei Sans" panose="020C0503030203020204" pitchFamily="34" charset="0"/>
              </a:rPr>
              <a:t> </a:t>
            </a:r>
          </a:p>
          <a:p>
            <a:pPr fontAlgn="ctr"/>
            <a:r>
              <a:rPr lang="en-US" sz="1200" dirty="0">
                <a:latin typeface="Huawei Sans" panose="020C0503030203020204" pitchFamily="34" charset="0"/>
              </a:rPr>
              <a:t>Trapping buffer configuration and contents: enabled</a:t>
            </a:r>
          </a:p>
          <a:p>
            <a:pPr fontAlgn="ctr"/>
            <a:r>
              <a:rPr lang="en-US" sz="1200" dirty="0">
                <a:latin typeface="Huawei Sans" panose="020C0503030203020204" pitchFamily="34" charset="0"/>
              </a:rPr>
              <a:t>Allowed max buffer size: 1024</a:t>
            </a:r>
          </a:p>
          <a:p>
            <a:pPr fontAlgn="ctr"/>
            <a:r>
              <a:rPr lang="en-US" sz="1200" dirty="0">
                <a:latin typeface="Huawei Sans" panose="020C0503030203020204" pitchFamily="34" charset="0"/>
              </a:rPr>
              <a:t>Actual buffer size: 256</a:t>
            </a:r>
          </a:p>
          <a:p>
            <a:pPr fontAlgn="ctr"/>
            <a:r>
              <a:rPr lang="en-US" sz="1200" dirty="0">
                <a:latin typeface="Huawei Sans" panose="020C0503030203020204" pitchFamily="34" charset="0"/>
              </a:rPr>
              <a:t>Channel number: 3, Channel name: </a:t>
            </a:r>
            <a:r>
              <a:rPr lang="en-US" sz="1200" dirty="0" err="1">
                <a:latin typeface="Huawei Sans" panose="020C0503030203020204" pitchFamily="34" charset="0"/>
              </a:rPr>
              <a:t>trapbuffer</a:t>
            </a:r>
            <a:endParaRPr lang="en-US" sz="1200" dirty="0">
              <a:latin typeface="Huawei Sans" panose="020C0503030203020204" pitchFamily="34" charset="0"/>
            </a:endParaRPr>
          </a:p>
          <a:p>
            <a:pPr fontAlgn="ctr"/>
            <a:r>
              <a:rPr lang="en-US" sz="1200" dirty="0">
                <a:latin typeface="Huawei Sans" panose="020C0503030203020204" pitchFamily="34" charset="0"/>
              </a:rPr>
              <a:t>Dropped messages: 0</a:t>
            </a:r>
          </a:p>
          <a:p>
            <a:pPr fontAlgn="ctr"/>
            <a:r>
              <a:rPr lang="en-US" sz="1200" dirty="0">
                <a:latin typeface="Huawei Sans" panose="020C0503030203020204" pitchFamily="34" charset="0"/>
              </a:rPr>
              <a:t>Overwritten messages: 0</a:t>
            </a:r>
          </a:p>
          <a:p>
            <a:pPr fontAlgn="ctr"/>
            <a:r>
              <a:rPr lang="en-US" sz="1200" dirty="0">
                <a:latin typeface="Huawei Sans" panose="020C0503030203020204" pitchFamily="34" charset="0"/>
              </a:rPr>
              <a:t>Current messages: 1</a:t>
            </a:r>
          </a:p>
          <a:p>
            <a:pPr fontAlgn="ctr"/>
            <a:r>
              <a:rPr lang="en-US" sz="1200" dirty="0">
                <a:latin typeface="Huawei Sans" panose="020C0503030203020204" pitchFamily="34" charset="0"/>
              </a:rPr>
              <a:t>#Jun 23 2020 08:38:51-08:00 R1 LLDP/4/ADDCHGTRAP:OID: [OID] Local management add</a:t>
            </a:r>
          </a:p>
          <a:p>
            <a:pPr fontAlgn="ctr"/>
            <a:r>
              <a:rPr lang="en-US" sz="1200" dirty="0" err="1">
                <a:latin typeface="Huawei Sans" panose="020C0503030203020204" pitchFamily="34" charset="0"/>
              </a:rPr>
              <a:t>ress</a:t>
            </a:r>
            <a:r>
              <a:rPr lang="en-US" sz="1200" dirty="0">
                <a:latin typeface="Huawei Sans" panose="020C0503030203020204" pitchFamily="34" charset="0"/>
              </a:rPr>
              <a:t> is changed. (</a:t>
            </a:r>
            <a:r>
              <a:rPr lang="en-US" sz="1200" dirty="0" err="1">
                <a:latin typeface="Huawei Sans" panose="020C0503030203020204" pitchFamily="34" charset="0"/>
              </a:rPr>
              <a:t>LocManIPAddr</a:t>
            </a:r>
            <a:r>
              <a:rPr lang="en-US" sz="1200" dirty="0">
                <a:latin typeface="Huawei Sans" panose="020C0503030203020204" pitchFamily="34" charset="0"/>
              </a:rPr>
              <a:t>=[IPADDR])</a:t>
            </a:r>
          </a:p>
        </p:txBody>
      </p:sp>
      <p:sp>
        <p:nvSpPr>
          <p:cNvPr id="18" name="矩形 17"/>
          <p:cNvSpPr/>
          <p:nvPr/>
        </p:nvSpPr>
        <p:spPr>
          <a:xfrm>
            <a:off x="666792" y="5161313"/>
            <a:ext cx="7266246" cy="364074"/>
          </a:xfrm>
          <a:prstGeom prst="rect">
            <a:avLst/>
          </a:prstGeom>
        </p:spPr>
        <p:txBody>
          <a:bodyPr wrap="square">
            <a:noAutofit/>
          </a:bodyPr>
          <a:lstStyle/>
          <a:p>
            <a:pPr fontAlgn="ctr">
              <a:lnSpc>
                <a:spcPts val="2400"/>
              </a:lnSpc>
            </a:pPr>
            <a:r>
              <a:rPr lang="en-US" sz="1200" dirty="0">
                <a:latin typeface="Huawei Sans" panose="020C0503030203020204" pitchFamily="34" charset="0"/>
              </a:rPr>
              <a:t>By default, traps are output through information channel 3.</a:t>
            </a:r>
          </a:p>
        </p:txBody>
      </p:sp>
    </p:spTree>
    <p:extLst>
      <p:ext uri="{BB962C8B-B14F-4D97-AF65-F5344CB8AC3E}">
        <p14:creationId xmlns:p14="http://schemas.microsoft.com/office/powerpoint/2010/main" val="12439565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smtClean="0">
                <a:latin typeface="Huawei Sans" panose="020C0503030203020204" pitchFamily="34" charset="0"/>
              </a:rPr>
              <a:t>Logs</a:t>
            </a:r>
            <a:endParaRPr lang="en-US" dirty="0">
              <a:latin typeface="Huawei Sans" panose="020C0503030203020204" pitchFamily="34" charset="0"/>
            </a:endParaRPr>
          </a:p>
        </p:txBody>
      </p:sp>
      <p:sp>
        <p:nvSpPr>
          <p:cNvPr id="13" name="文本框 12"/>
          <p:cNvSpPr txBox="1"/>
          <p:nvPr/>
        </p:nvSpPr>
        <p:spPr>
          <a:xfrm>
            <a:off x="491322" y="1438846"/>
            <a:ext cx="5205143" cy="4062651"/>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display log cli all</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No.   </a:t>
            </a:r>
            <a:r>
              <a:rPr lang="en-US" sz="1200" dirty="0" err="1">
                <a:latin typeface="Huawei Sans" panose="020C0503030203020204" pitchFamily="34" charset="0"/>
              </a:rPr>
              <a:t>UserName</a:t>
            </a:r>
            <a:r>
              <a:rPr lang="en-US" sz="1200" dirty="0">
                <a:latin typeface="Huawei Sans" panose="020C0503030203020204" pitchFamily="34" charset="0"/>
              </a:rPr>
              <a:t>                          Domain            IP-Address</a:t>
            </a:r>
          </a:p>
          <a:p>
            <a:pPr fontAlgn="ctr"/>
            <a:r>
              <a:rPr lang="en-US" sz="1200" dirty="0">
                <a:latin typeface="Huawei Sans" panose="020C0503030203020204" pitchFamily="34" charset="0"/>
              </a:rPr>
              <a:t>    35                                    --    　          Serial</a:t>
            </a:r>
          </a:p>
          <a:p>
            <a:pPr fontAlgn="ctr"/>
            <a:r>
              <a:rPr lang="en-US" sz="1200" dirty="0">
                <a:latin typeface="Huawei Sans" panose="020C0503030203020204" pitchFamily="34" charset="0"/>
              </a:rPr>
              <a:t>  Time: 2020-06-23 09:34:35-08:00              </a:t>
            </a:r>
          </a:p>
          <a:p>
            <a:pPr fontAlgn="ctr"/>
            <a:r>
              <a:rPr lang="en-US" sz="1200" dirty="0">
                <a:latin typeface="Huawei Sans" panose="020C0503030203020204" pitchFamily="34" charset="0"/>
              </a:rPr>
              <a:t>  </a:t>
            </a:r>
            <a:r>
              <a:rPr lang="en-US" sz="1200" dirty="0" err="1">
                <a:latin typeface="Huawei Sans" panose="020C0503030203020204" pitchFamily="34" charset="0"/>
              </a:rPr>
              <a:t>Cmd</a:t>
            </a:r>
            <a:r>
              <a:rPr lang="en-US" sz="1200" dirty="0">
                <a:latin typeface="Huawei Sans" panose="020C0503030203020204" pitchFamily="34" charset="0"/>
              </a:rPr>
              <a:t>:  </a:t>
            </a:r>
            <a:r>
              <a:rPr lang="en-US" sz="1200" dirty="0">
                <a:solidFill>
                  <a:srgbClr val="EC7061"/>
                </a:solidFill>
                <a:latin typeface="Huawei Sans" panose="020C0503030203020204" pitchFamily="34" charset="0"/>
              </a:rPr>
              <a:t>quit</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No.   </a:t>
            </a:r>
            <a:r>
              <a:rPr lang="en-US" sz="1200" dirty="0" err="1">
                <a:latin typeface="Huawei Sans" panose="020C0503030203020204" pitchFamily="34" charset="0"/>
              </a:rPr>
              <a:t>UserName</a:t>
            </a:r>
            <a:r>
              <a:rPr lang="en-US" sz="1200" dirty="0">
                <a:latin typeface="Huawei Sans" panose="020C0503030203020204" pitchFamily="34" charset="0"/>
              </a:rPr>
              <a:t>                          Domain            IP-Address</a:t>
            </a:r>
          </a:p>
          <a:p>
            <a:pPr fontAlgn="ctr"/>
            <a:r>
              <a:rPr lang="en-US" sz="1200" dirty="0">
                <a:latin typeface="Huawei Sans" panose="020C0503030203020204" pitchFamily="34" charset="0"/>
              </a:rPr>
              <a:t>    34                                    --    　          Serial</a:t>
            </a:r>
          </a:p>
          <a:p>
            <a:pPr fontAlgn="ctr"/>
            <a:r>
              <a:rPr lang="en-US" sz="1200" dirty="0">
                <a:latin typeface="Huawei Sans" panose="020C0503030203020204" pitchFamily="34" charset="0"/>
              </a:rPr>
              <a:t>  Time: 2020-06-23 09:34:33-08:00              </a:t>
            </a:r>
          </a:p>
          <a:p>
            <a:pPr fontAlgn="ctr"/>
            <a:r>
              <a:rPr lang="en-US" sz="1200" dirty="0">
                <a:latin typeface="Huawei Sans" panose="020C0503030203020204" pitchFamily="34" charset="0"/>
              </a:rPr>
              <a:t>  </a:t>
            </a:r>
            <a:r>
              <a:rPr lang="en-US" sz="1200" dirty="0" err="1">
                <a:latin typeface="Huawei Sans" panose="020C0503030203020204" pitchFamily="34" charset="0"/>
              </a:rPr>
              <a:t>Cmd</a:t>
            </a:r>
            <a:r>
              <a:rPr lang="en-US" sz="1200" dirty="0">
                <a:latin typeface="Huawei Sans" panose="020C0503030203020204" pitchFamily="34" charset="0"/>
              </a:rPr>
              <a:t>:  </a:t>
            </a:r>
            <a:r>
              <a:rPr lang="en-US" sz="1200" dirty="0" err="1">
                <a:solidFill>
                  <a:srgbClr val="EC7061"/>
                </a:solidFill>
                <a:latin typeface="Huawei Sans" panose="020C0503030203020204" pitchFamily="34" charset="0"/>
              </a:rPr>
              <a:t>ip</a:t>
            </a:r>
            <a:r>
              <a:rPr lang="en-US" sz="1200" dirty="0">
                <a:solidFill>
                  <a:srgbClr val="EC7061"/>
                </a:solidFill>
                <a:latin typeface="Huawei Sans" panose="020C0503030203020204" pitchFamily="34" charset="0"/>
              </a:rPr>
              <a:t> address 10.0.12.1 24</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No.   </a:t>
            </a:r>
            <a:r>
              <a:rPr lang="en-US" sz="1200" dirty="0" err="1">
                <a:latin typeface="Huawei Sans" panose="020C0503030203020204" pitchFamily="34" charset="0"/>
              </a:rPr>
              <a:t>UserName</a:t>
            </a:r>
            <a:r>
              <a:rPr lang="en-US" sz="1200" dirty="0">
                <a:latin typeface="Huawei Sans" panose="020C0503030203020204" pitchFamily="34" charset="0"/>
              </a:rPr>
              <a:t>                          Domain            IP-Address</a:t>
            </a:r>
          </a:p>
          <a:p>
            <a:pPr fontAlgn="ctr"/>
            <a:r>
              <a:rPr lang="en-US" sz="1200" dirty="0">
                <a:latin typeface="Huawei Sans" panose="020C0503030203020204" pitchFamily="34" charset="0"/>
              </a:rPr>
              <a:t>    33                                    --    　          Serial</a:t>
            </a:r>
          </a:p>
          <a:p>
            <a:pPr fontAlgn="ctr"/>
            <a:r>
              <a:rPr lang="en-US" sz="1200" dirty="0">
                <a:latin typeface="Huawei Sans" panose="020C0503030203020204" pitchFamily="34" charset="0"/>
              </a:rPr>
              <a:t>  Time: 2020-06-23 09:34:29-08:00              </a:t>
            </a:r>
          </a:p>
          <a:p>
            <a:pPr fontAlgn="ctr"/>
            <a:r>
              <a:rPr lang="en-US" sz="1200" dirty="0">
                <a:latin typeface="Huawei Sans" panose="020C0503030203020204" pitchFamily="34" charset="0"/>
              </a:rPr>
              <a:t>  </a:t>
            </a:r>
            <a:r>
              <a:rPr lang="en-US" sz="1200" dirty="0" err="1">
                <a:latin typeface="Huawei Sans" panose="020C0503030203020204" pitchFamily="34" charset="0"/>
              </a:rPr>
              <a:t>Cmd</a:t>
            </a:r>
            <a:r>
              <a:rPr lang="en-US" sz="1200" dirty="0">
                <a:latin typeface="Huawei Sans" panose="020C0503030203020204" pitchFamily="34" charset="0"/>
              </a:rPr>
              <a:t>:  </a:t>
            </a:r>
            <a:r>
              <a:rPr lang="en-US" sz="1200" dirty="0">
                <a:solidFill>
                  <a:srgbClr val="EC7061"/>
                </a:solidFill>
                <a:latin typeface="Huawei Sans" panose="020C0503030203020204" pitchFamily="34" charset="0"/>
              </a:rPr>
              <a:t>interface </a:t>
            </a:r>
            <a:r>
              <a:rPr lang="en-US" sz="1200" dirty="0" err="1">
                <a:solidFill>
                  <a:srgbClr val="EC7061"/>
                </a:solidFill>
                <a:latin typeface="Huawei Sans" panose="020C0503030203020204" pitchFamily="34" charset="0"/>
              </a:rPr>
              <a:t>gi</a:t>
            </a:r>
            <a:r>
              <a:rPr lang="en-US" sz="1200" dirty="0">
                <a:solidFill>
                  <a:srgbClr val="EC7061"/>
                </a:solidFill>
                <a:latin typeface="Huawei Sans" panose="020C0503030203020204" pitchFamily="34" charset="0"/>
              </a:rPr>
              <a:t> 0/0/0</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No.   </a:t>
            </a:r>
            <a:r>
              <a:rPr lang="en-US" sz="1200" dirty="0" err="1">
                <a:latin typeface="Huawei Sans" panose="020C0503030203020204" pitchFamily="34" charset="0"/>
              </a:rPr>
              <a:t>UserName</a:t>
            </a:r>
            <a:r>
              <a:rPr lang="en-US" sz="1200" dirty="0">
                <a:latin typeface="Huawei Sans" panose="020C0503030203020204" pitchFamily="34" charset="0"/>
              </a:rPr>
              <a:t>                          Domain            IP-Address</a:t>
            </a:r>
          </a:p>
          <a:p>
            <a:pPr fontAlgn="ctr"/>
            <a:r>
              <a:rPr lang="en-US" sz="1200" dirty="0">
                <a:latin typeface="Huawei Sans" panose="020C0503030203020204" pitchFamily="34" charset="0"/>
              </a:rPr>
              <a:t>    32                                    --    　          Serial</a:t>
            </a:r>
          </a:p>
          <a:p>
            <a:pPr fontAlgn="ctr"/>
            <a:r>
              <a:rPr lang="en-US" sz="1200" dirty="0">
                <a:latin typeface="Huawei Sans" panose="020C0503030203020204" pitchFamily="34" charset="0"/>
              </a:rPr>
              <a:t>  Time: 2020-06-23 09:34:26-08:00              </a:t>
            </a:r>
          </a:p>
          <a:p>
            <a:pPr fontAlgn="ctr"/>
            <a:r>
              <a:rPr lang="en-US" sz="1200" dirty="0">
                <a:latin typeface="Huawei Sans" panose="020C0503030203020204" pitchFamily="34" charset="0"/>
              </a:rPr>
              <a:t>  </a:t>
            </a:r>
            <a:r>
              <a:rPr lang="en-US" sz="1200" dirty="0" err="1">
                <a:latin typeface="Huawei Sans" panose="020C0503030203020204" pitchFamily="34" charset="0"/>
              </a:rPr>
              <a:t>Cmd</a:t>
            </a:r>
            <a:r>
              <a:rPr lang="en-US" sz="1200" dirty="0">
                <a:latin typeface="Huawei Sans" panose="020C0503030203020204" pitchFamily="34" charset="0"/>
              </a:rPr>
              <a:t>:  </a:t>
            </a:r>
            <a:r>
              <a:rPr lang="en-US" sz="1200" dirty="0">
                <a:solidFill>
                  <a:srgbClr val="EC7061"/>
                </a:solidFill>
                <a:latin typeface="Huawei Sans" panose="020C0503030203020204" pitchFamily="34" charset="0"/>
              </a:rPr>
              <a:t>system-view</a:t>
            </a:r>
          </a:p>
        </p:txBody>
      </p:sp>
      <p:sp>
        <p:nvSpPr>
          <p:cNvPr id="14" name="矩形 13"/>
          <p:cNvSpPr/>
          <p:nvPr/>
        </p:nvSpPr>
        <p:spPr>
          <a:xfrm>
            <a:off x="415318" y="5520193"/>
            <a:ext cx="5568166" cy="707886"/>
          </a:xfrm>
          <a:prstGeom prst="rect">
            <a:avLst/>
          </a:prstGeom>
        </p:spPr>
        <p:txBody>
          <a:bodyPr wrap="square">
            <a:noAutofit/>
          </a:bodyPr>
          <a:lstStyle/>
          <a:p>
            <a:pPr fontAlgn="ctr">
              <a:lnSpc>
                <a:spcPts val="2400"/>
              </a:lnSpc>
            </a:pPr>
            <a:r>
              <a:rPr lang="en-US" sz="1400" dirty="0">
                <a:latin typeface="Huawei Sans" panose="020C0503030203020204" pitchFamily="34" charset="0"/>
              </a:rPr>
              <a:t>Query all commands entered by users. As shown in </a:t>
            </a:r>
            <a:r>
              <a:rPr lang="en-US" sz="1400" dirty="0" smtClean="0">
                <a:latin typeface="Huawei Sans" panose="020C0503030203020204" pitchFamily="34" charset="0"/>
              </a:rPr>
              <a:t>the figure</a:t>
            </a:r>
            <a:r>
              <a:rPr lang="en-US" sz="1400" dirty="0">
                <a:latin typeface="Huawei Sans" panose="020C0503030203020204" pitchFamily="34" charset="0"/>
              </a:rPr>
              <a:t>, the IP address of GE 0/0/0 on R1 has been configured.</a:t>
            </a:r>
          </a:p>
        </p:txBody>
      </p:sp>
      <p:sp>
        <p:nvSpPr>
          <p:cNvPr id="15" name="文本框 14"/>
          <p:cNvSpPr txBox="1"/>
          <p:nvPr/>
        </p:nvSpPr>
        <p:spPr>
          <a:xfrm>
            <a:off x="5877976" y="1438846"/>
            <a:ext cx="5649913" cy="3046988"/>
          </a:xfrm>
          <a:prstGeom prst="rect">
            <a:avLst/>
          </a:prstGeom>
          <a:solidFill>
            <a:srgbClr val="F4FBFE"/>
          </a:solidFill>
          <a:ln>
            <a:solidFill>
              <a:srgbClr val="99DFF9"/>
            </a:solidFill>
          </a:ln>
        </p:spPr>
        <p:txBody>
          <a:bodyPr wrap="square" rtlCol="0">
            <a:noAutofit/>
          </a:bodyPr>
          <a:lstStyle/>
          <a:p>
            <a:pPr fontAlgn="ctr"/>
            <a:r>
              <a:rPr lang="en-US" sz="1200">
                <a:latin typeface="Huawei Sans" panose="020C0503030203020204" pitchFamily="34" charset="0"/>
              </a:rPr>
              <a:t>&lt;R1&gt;</a:t>
            </a:r>
          </a:p>
          <a:p>
            <a:pPr fontAlgn="ctr"/>
            <a:r>
              <a:rPr lang="en-US" sz="1200">
                <a:latin typeface="Huawei Sans" panose="020C0503030203020204" pitchFamily="34" charset="0"/>
              </a:rPr>
              <a:t>Jun 23 2020 10:09:57-08:00 R1 %%01OSPF/4/NBR_CHANGE_E(l)[0]:Neighbor changes event: neighbor status changed. (ProcessId=256,NeighborAddress=10.0.12.2, NeighborEvent=HelloReceived, NeighborPreviousState=Down, NeighborCurrentState=Init) </a:t>
            </a:r>
          </a:p>
          <a:p>
            <a:pPr fontAlgn="ctr"/>
            <a:r>
              <a:rPr lang="en-US" sz="1200">
                <a:latin typeface="Huawei Sans" panose="020C0503030203020204" pitchFamily="34" charset="0"/>
              </a:rPr>
              <a:t>&lt;R1&gt;</a:t>
            </a:r>
          </a:p>
          <a:p>
            <a:pPr fontAlgn="ctr"/>
            <a:r>
              <a:rPr lang="en-US" sz="1200">
                <a:latin typeface="Huawei Sans" panose="020C0503030203020204" pitchFamily="34" charset="0"/>
              </a:rPr>
              <a:t>Jun 23 2020 10:09:57-08:00 R1 %%01OSPF/4/NBR_CHANGE_E(l)[1]:Neighbor changes event: neighbor status changed. (ProcessId=256,NeighborAddress=10.0.12.2, NeighborEvent=2WayReceived, NeighborPreviousState=Init, NeighborCurrentState=2Way) </a:t>
            </a:r>
          </a:p>
          <a:p>
            <a:pPr fontAlgn="ctr"/>
            <a:r>
              <a:rPr lang="en-US" sz="1200">
                <a:latin typeface="Huawei Sans" panose="020C0503030203020204" pitchFamily="34" charset="0"/>
              </a:rPr>
              <a:t>...</a:t>
            </a:r>
          </a:p>
          <a:p>
            <a:pPr fontAlgn="ctr"/>
            <a:r>
              <a:rPr lang="en-US" sz="1200">
                <a:latin typeface="Huawei Sans" panose="020C0503030203020204" pitchFamily="34" charset="0"/>
              </a:rPr>
              <a:t>&lt;R1&gt;</a:t>
            </a:r>
          </a:p>
          <a:p>
            <a:pPr fontAlgn="ctr"/>
            <a:r>
              <a:rPr lang="en-US" sz="1200">
                <a:latin typeface="Huawei Sans" panose="020C0503030203020204" pitchFamily="34" charset="0"/>
              </a:rPr>
              <a:t>Jun 23 2020 10:09:57-08:00 R1 %%01OSPF/4/NBR_CHANGE_E(l)[5]:Neighbor changes event: neighbor status changed. (ProcessId=256,NeighborAddress=10.0.12.2, NeighborEvent=LoadingDone, NeighborPreviousState=Loading, NeighborCurrentState=Full) </a:t>
            </a:r>
          </a:p>
        </p:txBody>
      </p:sp>
      <p:sp>
        <p:nvSpPr>
          <p:cNvPr id="16" name="矩形 15"/>
          <p:cNvSpPr/>
          <p:nvPr/>
        </p:nvSpPr>
        <p:spPr>
          <a:xfrm>
            <a:off x="5957941" y="4500941"/>
            <a:ext cx="5568166" cy="400110"/>
          </a:xfrm>
          <a:prstGeom prst="rect">
            <a:avLst/>
          </a:prstGeom>
        </p:spPr>
        <p:txBody>
          <a:bodyPr wrap="square">
            <a:noAutofit/>
          </a:bodyPr>
          <a:lstStyle/>
          <a:p>
            <a:pPr fontAlgn="ctr">
              <a:lnSpc>
                <a:spcPts val="2400"/>
              </a:lnSpc>
            </a:pPr>
            <a:r>
              <a:rPr lang="en-US" sz="1400" dirty="0">
                <a:latin typeface="Huawei Sans" panose="020C0503030203020204" pitchFamily="34" charset="0"/>
                <a:cs typeface="Courier New" panose="02070309020205020404" pitchFamily="49" charset="0"/>
              </a:rPr>
              <a:t>The OSPF neighbor status change of R1 is automatically displayed in the log format on the </a:t>
            </a:r>
            <a:r>
              <a:rPr lang="en-US" sz="1400" dirty="0" smtClean="0">
                <a:latin typeface="Huawei Sans" panose="020C0503030203020204" pitchFamily="34" charset="0"/>
                <a:cs typeface="Courier New" panose="02070309020205020404" pitchFamily="49" charset="0"/>
              </a:rPr>
              <a:t>console </a:t>
            </a:r>
            <a:r>
              <a:rPr lang="en-US" altLang="zh-CN" sz="1400" dirty="0" smtClean="0">
                <a:latin typeface="Huawei Sans" panose="020C0503030203020204" pitchFamily="34" charset="0"/>
                <a:cs typeface="Courier New" panose="02070309020205020404" pitchFamily="49" charset="0"/>
              </a:rPr>
              <a:t>port</a:t>
            </a:r>
            <a:r>
              <a:rPr lang="en-US" sz="1400" dirty="0" smtClean="0">
                <a:latin typeface="Huawei Sans" panose="020C0503030203020204" pitchFamily="34" charset="0"/>
                <a:cs typeface="Courier New" panose="02070309020205020404" pitchFamily="49" charset="0"/>
              </a:rPr>
              <a:t>.</a:t>
            </a:r>
            <a:endParaRPr lang="en-US" sz="1400" dirty="0">
              <a:latin typeface="Huawei Sans" panose="020C0503030203020204" pitchFamily="34" charset="0"/>
              <a:cs typeface="Courier New" panose="02070309020205020404" pitchFamily="49" charset="0"/>
            </a:endParaRPr>
          </a:p>
        </p:txBody>
      </p:sp>
    </p:spTree>
    <p:extLst>
      <p:ext uri="{BB962C8B-B14F-4D97-AF65-F5344CB8AC3E}">
        <p14:creationId xmlns:p14="http://schemas.microsoft.com/office/powerpoint/2010/main" val="8381853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sz="3000" dirty="0" smtClean="0">
                <a:latin typeface="Huawei Sans" panose="020C0503030203020204" pitchFamily="34" charset="0"/>
              </a:rPr>
              <a:t>Debugging</a:t>
            </a:r>
            <a:endParaRPr lang="en-US" sz="3000" dirty="0">
              <a:latin typeface="Huawei Sans" panose="020C0503030203020204" pitchFamily="34" charset="0"/>
            </a:endParaRPr>
          </a:p>
        </p:txBody>
      </p:sp>
      <p:sp>
        <p:nvSpPr>
          <p:cNvPr id="13" name="文本框 12"/>
          <p:cNvSpPr txBox="1"/>
          <p:nvPr/>
        </p:nvSpPr>
        <p:spPr>
          <a:xfrm>
            <a:off x="2868012" y="1363221"/>
            <a:ext cx="6770258" cy="3785652"/>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debugging </a:t>
            </a:r>
            <a:r>
              <a:rPr lang="en-US" sz="1200" b="1" dirty="0" err="1">
                <a:latin typeface="Huawei Sans" panose="020C0503030203020204" pitchFamily="34" charset="0"/>
              </a:rPr>
              <a:t>ospf</a:t>
            </a:r>
            <a:r>
              <a:rPr lang="en-US" sz="1200" b="1" dirty="0">
                <a:latin typeface="Huawei Sans" panose="020C0503030203020204" pitchFamily="34" charset="0"/>
              </a:rPr>
              <a:t> packet</a:t>
            </a:r>
          </a:p>
          <a:p>
            <a:pPr fontAlgn="ctr"/>
            <a:r>
              <a:rPr lang="en-US" sz="1200" dirty="0">
                <a:latin typeface="Huawei Sans" panose="020C0503030203020204" pitchFamily="34" charset="0"/>
              </a:rPr>
              <a:t>&lt;R1&gt;</a:t>
            </a:r>
          </a:p>
          <a:p>
            <a:pPr fontAlgn="ctr"/>
            <a:r>
              <a:rPr lang="en-US" sz="1200" dirty="0">
                <a:latin typeface="Huawei Sans" panose="020C0503030203020204" pitchFamily="34" charset="0"/>
              </a:rPr>
              <a:t>Jun 23 2020 10:14:21.631.1-08:00 R1 RM/6/RMDEBUG:</a:t>
            </a:r>
          </a:p>
          <a:p>
            <a:pPr fontAlgn="ctr"/>
            <a:r>
              <a:rPr lang="en-US" sz="1200" dirty="0">
                <a:latin typeface="Huawei Sans" panose="020C0503030203020204" pitchFamily="34" charset="0"/>
              </a:rPr>
              <a:t> </a:t>
            </a:r>
            <a:r>
              <a:rPr lang="en-US" sz="1200" dirty="0" err="1">
                <a:latin typeface="Huawei Sans" panose="020C0503030203020204" pitchFamily="34" charset="0"/>
              </a:rPr>
              <a:t>FileID</a:t>
            </a:r>
            <a:r>
              <a:rPr lang="en-US" sz="1200" dirty="0">
                <a:latin typeface="Huawei Sans" panose="020C0503030203020204" pitchFamily="34" charset="0"/>
              </a:rPr>
              <a:t>: 0xd0178024 Line: 2236 Level: 0x20</a:t>
            </a:r>
          </a:p>
          <a:p>
            <a:pPr fontAlgn="ctr"/>
            <a:r>
              <a:rPr lang="en-US" sz="1200" dirty="0">
                <a:latin typeface="Huawei Sans" panose="020C0503030203020204" pitchFamily="34" charset="0"/>
              </a:rPr>
              <a:t> OSPF 1: RECV Packet. Interface: GigabitEthernet0/0/0</a:t>
            </a:r>
          </a:p>
          <a:p>
            <a:pPr fontAlgn="ctr"/>
            <a:r>
              <a:rPr lang="en-US" sz="1200" dirty="0">
                <a:latin typeface="Huawei Sans" panose="020C0503030203020204" pitchFamily="34" charset="0"/>
              </a:rPr>
              <a:t>&lt;R1&gt;</a:t>
            </a:r>
          </a:p>
          <a:p>
            <a:pPr fontAlgn="ctr"/>
            <a:r>
              <a:rPr lang="en-US" sz="1200" dirty="0">
                <a:latin typeface="Huawei Sans" panose="020C0503030203020204" pitchFamily="34" charset="0"/>
              </a:rPr>
              <a:t>&lt;R1&gt;Jun 23 2020 10:14:21.631.2-08:00 R1 RM/6/RMDEBUG:  Source Address: 10.0.12.2</a:t>
            </a:r>
          </a:p>
          <a:p>
            <a:pPr fontAlgn="ctr"/>
            <a:r>
              <a:rPr lang="en-US" sz="1200" dirty="0">
                <a:latin typeface="Huawei Sans" panose="020C0503030203020204" pitchFamily="34" charset="0"/>
              </a:rPr>
              <a:t>&lt;R1&gt;Jun  23 2020 10:14:21.631.3-08:00 R1 RM/6/RMDEBUG:  Destination Address: 224.0.0.5</a:t>
            </a:r>
          </a:p>
          <a:p>
            <a:pPr fontAlgn="ctr"/>
            <a:r>
              <a:rPr lang="en-US" sz="1200" dirty="0">
                <a:latin typeface="Huawei Sans" panose="020C0503030203020204" pitchFamily="34" charset="0"/>
              </a:rPr>
              <a:t>&lt;R1&gt;Jun  23 2020 10:14:21.631.4-08:00 R1 RM/6/RMDEBUG:  </a:t>
            </a:r>
            <a:r>
              <a:rPr lang="en-US" sz="1200" dirty="0" err="1">
                <a:latin typeface="Huawei Sans" panose="020C0503030203020204" pitchFamily="34" charset="0"/>
              </a:rPr>
              <a:t>Ver</a:t>
            </a:r>
            <a:r>
              <a:rPr lang="en-US" sz="1200" dirty="0">
                <a:latin typeface="Huawei Sans" panose="020C0503030203020204" pitchFamily="34" charset="0"/>
              </a:rPr>
              <a:t># 2, Type: 1 (Hello)</a:t>
            </a:r>
          </a:p>
          <a:p>
            <a:pPr fontAlgn="ctr"/>
            <a:r>
              <a:rPr lang="en-US" sz="1200" dirty="0">
                <a:latin typeface="Huawei Sans" panose="020C0503030203020204" pitchFamily="34" charset="0"/>
              </a:rPr>
              <a:t>&lt;R1&gt;Jun  23 2020 10:14:21.631.5-08:00 R1 RM/6/RMDEBUG:  Length: 48, Router: 10.0.2.2</a:t>
            </a:r>
          </a:p>
          <a:p>
            <a:pPr fontAlgn="ctr"/>
            <a:r>
              <a:rPr lang="en-US" sz="1200" dirty="0">
                <a:latin typeface="Huawei Sans" panose="020C0503030203020204" pitchFamily="34" charset="0"/>
              </a:rPr>
              <a:t>&lt;R1&gt;Jun  23 2020 10:14:21.631.6-08:00 R1 RM/6/RMDEBUG:  Area: 0.0.0.0, </a:t>
            </a:r>
            <a:r>
              <a:rPr lang="en-US" sz="1200" dirty="0" err="1">
                <a:latin typeface="Huawei Sans" panose="020C0503030203020204" pitchFamily="34" charset="0"/>
              </a:rPr>
              <a:t>Chksum</a:t>
            </a:r>
            <a:r>
              <a:rPr lang="en-US" sz="1200" dirty="0">
                <a:latin typeface="Huawei Sans" panose="020C0503030203020204" pitchFamily="34" charset="0"/>
              </a:rPr>
              <a:t>: ae94</a:t>
            </a:r>
          </a:p>
          <a:p>
            <a:pPr fontAlgn="ctr"/>
            <a:r>
              <a:rPr lang="en-US" sz="1200" dirty="0">
                <a:latin typeface="Huawei Sans" panose="020C0503030203020204" pitchFamily="34" charset="0"/>
              </a:rPr>
              <a:t>&lt;R1&gt;Jun  23 2020 10:14:21.631.7-08:00 R1 RM/6/RMDEBUG:  </a:t>
            </a:r>
            <a:r>
              <a:rPr lang="en-US" sz="1200" dirty="0" err="1">
                <a:latin typeface="Huawei Sans" panose="020C0503030203020204" pitchFamily="34" charset="0"/>
              </a:rPr>
              <a:t>AuType</a:t>
            </a:r>
            <a:r>
              <a:rPr lang="en-US" sz="1200" dirty="0">
                <a:latin typeface="Huawei Sans" panose="020C0503030203020204" pitchFamily="34" charset="0"/>
              </a:rPr>
              <a:t>: 00</a:t>
            </a:r>
          </a:p>
          <a:p>
            <a:pPr fontAlgn="ctr"/>
            <a:r>
              <a:rPr lang="en-US" sz="1200" dirty="0">
                <a:latin typeface="Huawei Sans" panose="020C0503030203020204" pitchFamily="34" charset="0"/>
              </a:rPr>
              <a:t>&lt;R1&gt;Jun  23 2020 10:14:21.631.8-08:00 R1 RM/6/RMDEBUG:  Key(</a:t>
            </a:r>
            <a:r>
              <a:rPr lang="en-US" sz="1200" dirty="0" err="1">
                <a:latin typeface="Huawei Sans" panose="020C0503030203020204" pitchFamily="34" charset="0"/>
              </a:rPr>
              <a:t>ascii</a:t>
            </a:r>
            <a:r>
              <a:rPr lang="en-US" sz="1200" dirty="0">
                <a:latin typeface="Huawei Sans" panose="020C0503030203020204" pitchFamily="34" charset="0"/>
              </a:rPr>
              <a:t>): * * * * * * * *</a:t>
            </a:r>
          </a:p>
          <a:p>
            <a:pPr fontAlgn="ctr"/>
            <a:r>
              <a:rPr lang="en-US" sz="1200" dirty="0">
                <a:latin typeface="Huawei Sans" panose="020C0503030203020204" pitchFamily="34" charset="0"/>
              </a:rPr>
              <a:t>&lt;R1&gt;Jun  23 2020 10:14:21.631.9-08:00 R1 RM/6/RMDEBUG:  Net Mask: 255.255.255.0</a:t>
            </a:r>
          </a:p>
          <a:p>
            <a:pPr fontAlgn="ctr"/>
            <a:r>
              <a:rPr lang="en-US" sz="1200" dirty="0">
                <a:latin typeface="Huawei Sans" panose="020C0503030203020204" pitchFamily="34" charset="0"/>
              </a:rPr>
              <a:t>&lt;R1&gt;Jun  23 2020 10:14:21.631.10-08:00 R1 RM/6/RMDEBUG:  Hello </a:t>
            </a:r>
            <a:r>
              <a:rPr lang="en-US" sz="1200" dirty="0" err="1">
                <a:latin typeface="Huawei Sans" panose="020C0503030203020204" pitchFamily="34" charset="0"/>
              </a:rPr>
              <a:t>Int</a:t>
            </a:r>
            <a:r>
              <a:rPr lang="en-US" sz="1200" dirty="0">
                <a:latin typeface="Huawei Sans" panose="020C0503030203020204" pitchFamily="34" charset="0"/>
              </a:rPr>
              <a:t>: 10, Option: _E_</a:t>
            </a:r>
          </a:p>
          <a:p>
            <a:pPr fontAlgn="ctr"/>
            <a:r>
              <a:rPr lang="en-US" sz="1200" dirty="0">
                <a:latin typeface="Huawei Sans" panose="020C0503030203020204" pitchFamily="34" charset="0"/>
              </a:rPr>
              <a:t>&lt;R1&gt;Jun  23 2020 10:14:21.631.11-08:00 R1 RM/6/RMDEBUG:  </a:t>
            </a:r>
            <a:r>
              <a:rPr lang="en-US" sz="1200" dirty="0" err="1">
                <a:latin typeface="Huawei Sans" panose="020C0503030203020204" pitchFamily="34" charset="0"/>
              </a:rPr>
              <a:t>Rtr</a:t>
            </a:r>
            <a:r>
              <a:rPr lang="en-US" sz="1200" dirty="0">
                <a:latin typeface="Huawei Sans" panose="020C0503030203020204" pitchFamily="34" charset="0"/>
              </a:rPr>
              <a:t> Priority: 1, Dead </a:t>
            </a:r>
            <a:r>
              <a:rPr lang="en-US" sz="1200" dirty="0" err="1">
                <a:latin typeface="Huawei Sans" panose="020C0503030203020204" pitchFamily="34" charset="0"/>
              </a:rPr>
              <a:t>Int</a:t>
            </a:r>
            <a:r>
              <a:rPr lang="en-US" sz="1200" dirty="0">
                <a:latin typeface="Huawei Sans" panose="020C0503030203020204" pitchFamily="34" charset="0"/>
              </a:rPr>
              <a:t>: 40</a:t>
            </a:r>
          </a:p>
          <a:p>
            <a:pPr fontAlgn="ctr"/>
            <a:r>
              <a:rPr lang="en-US" sz="1200" dirty="0">
                <a:latin typeface="Huawei Sans" panose="020C0503030203020204" pitchFamily="34" charset="0"/>
              </a:rPr>
              <a:t>&lt;R1&gt;Jun  23 2020 10:14:21.631.12-08:00 R1 RM/6/RMDEBUG:  DR: 10.0.12.2</a:t>
            </a:r>
          </a:p>
          <a:p>
            <a:pPr fontAlgn="ctr"/>
            <a:r>
              <a:rPr lang="en-US" sz="1200" dirty="0">
                <a:latin typeface="Huawei Sans" panose="020C0503030203020204" pitchFamily="34" charset="0"/>
              </a:rPr>
              <a:t>&lt;R1&gt;Jun  23 2020 10:14:21.631.13-08:00 R1 RM/6/RMDEBUG:  BDR: 10.0.12.1</a:t>
            </a:r>
          </a:p>
          <a:p>
            <a:pPr fontAlgn="ctr"/>
            <a:r>
              <a:rPr lang="en-US" sz="1200" dirty="0">
                <a:latin typeface="Huawei Sans" panose="020C0503030203020204" pitchFamily="34" charset="0"/>
              </a:rPr>
              <a:t>&lt;R1&gt;Jun  23 2020 10:14:21.631.14-08:00 R1 RM/6/RMDEBUG:  # Attached Neighbors: 1</a:t>
            </a:r>
          </a:p>
          <a:p>
            <a:pPr fontAlgn="ctr"/>
            <a:r>
              <a:rPr lang="en-US" sz="1200" dirty="0">
                <a:latin typeface="Huawei Sans" panose="020C0503030203020204" pitchFamily="34" charset="0"/>
              </a:rPr>
              <a:t>&lt;R1&gt;Jun 23 2020 10:14:21.631.15-08:00 R1 RM/6/RMDEBUG:    Neighbor: 10.0.12.1</a:t>
            </a:r>
          </a:p>
        </p:txBody>
      </p:sp>
      <p:sp>
        <p:nvSpPr>
          <p:cNvPr id="15" name="矩形 14"/>
          <p:cNvSpPr/>
          <p:nvPr/>
        </p:nvSpPr>
        <p:spPr>
          <a:xfrm>
            <a:off x="2820908" y="5267396"/>
            <a:ext cx="7070439" cy="509926"/>
          </a:xfrm>
          <a:prstGeom prst="rect">
            <a:avLst/>
          </a:prstGeom>
        </p:spPr>
        <p:txBody>
          <a:bodyPr wrap="square">
            <a:noAutofit/>
          </a:bodyPr>
          <a:lstStyle/>
          <a:p>
            <a:pPr fontAlgn="ctr"/>
            <a:r>
              <a:rPr lang="en-US" sz="1400" dirty="0">
                <a:latin typeface="Huawei Sans" panose="020C0503030203020204" pitchFamily="34" charset="0"/>
              </a:rPr>
              <a:t>R1 received a Hello packet from R2 through GE 0/0/0. The command output shows R2's IP address, the interval at which Hello packets are sent, and the router ID.</a:t>
            </a:r>
          </a:p>
        </p:txBody>
      </p:sp>
      <p:sp>
        <p:nvSpPr>
          <p:cNvPr id="16" name="矩形 15"/>
          <p:cNvSpPr/>
          <p:nvPr/>
        </p:nvSpPr>
        <p:spPr>
          <a:xfrm>
            <a:off x="2820909" y="5883110"/>
            <a:ext cx="6685478" cy="400110"/>
          </a:xfrm>
          <a:prstGeom prst="rect">
            <a:avLst/>
          </a:prstGeom>
        </p:spPr>
        <p:txBody>
          <a:bodyPr wrap="square">
            <a:noAutofit/>
          </a:bodyPr>
          <a:lstStyle/>
          <a:p>
            <a:pPr fontAlgn="ctr"/>
            <a:r>
              <a:rPr lang="en-US" sz="1400" dirty="0">
                <a:latin typeface="Huawei Sans" panose="020C0503030203020204" pitchFamily="34" charset="0"/>
              </a:rPr>
              <a:t>Note: Enabling the debugging function may adversely affect the </a:t>
            </a:r>
            <a:r>
              <a:rPr lang="en-US" sz="1400" dirty="0" smtClean="0">
                <a:latin typeface="Huawei Sans" panose="020C0503030203020204" pitchFamily="34" charset="0"/>
              </a:rPr>
              <a:t>running </a:t>
            </a:r>
            <a:r>
              <a:rPr lang="en-US" sz="1400" dirty="0">
                <a:latin typeface="Huawei Sans" panose="020C0503030203020204" pitchFamily="34" charset="0"/>
              </a:rPr>
              <a:t>of a device. Exercise caution when enabling the debugging function.</a:t>
            </a:r>
          </a:p>
        </p:txBody>
      </p:sp>
    </p:spTree>
    <p:extLst>
      <p:ext uri="{BB962C8B-B14F-4D97-AF65-F5344CB8AC3E}">
        <p14:creationId xmlns:p14="http://schemas.microsoft.com/office/powerpoint/2010/main" val="30489685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1837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Routine Maintenance</a:t>
            </a:r>
          </a:p>
          <a:p>
            <a:r>
              <a:rPr lang="en-US" b="1" dirty="0">
                <a:latin typeface="Huawei Sans" panose="020C0503030203020204" pitchFamily="34" charset="0"/>
                <a:sym typeface="Huawei Sans" panose="020C0503030203020204" pitchFamily="34" charset="0"/>
              </a:rPr>
              <a:t>Information Collection Tools</a:t>
            </a:r>
          </a:p>
          <a:p>
            <a:pPr marL="790575" lvl="1" indent="-315913"/>
            <a:r>
              <a:rPr lang="en-US" dirty="0">
                <a:solidFill>
                  <a:schemeClr val="bg1">
                    <a:lumMod val="50000"/>
                  </a:schemeClr>
                </a:solidFill>
                <a:latin typeface="Huawei Sans" panose="020C0503030203020204" pitchFamily="34" charset="0"/>
                <a:sym typeface="Huawei Sans" panose="020C0503030203020204" pitchFamily="34" charset="0"/>
              </a:rPr>
              <a:t>Information Center</a:t>
            </a:r>
          </a:p>
          <a:p>
            <a:pPr marL="809625" lvl="1" indent="-336550">
              <a:buSzPct val="50000"/>
              <a:buFont typeface="Wingdings" panose="05000000000000000000" pitchFamily="2" charset="2"/>
              <a:buChar char="n"/>
            </a:pPr>
            <a:r>
              <a:rPr lang="en-US" dirty="0" smtClean="0">
                <a:latin typeface="Huawei Sans" panose="020C0503030203020204" pitchFamily="34" charset="0"/>
                <a:sym typeface="Huawei Sans" panose="020C0503030203020204" pitchFamily="34" charset="0"/>
              </a:rPr>
              <a:t>Packet Information Obtaining</a:t>
            </a:r>
            <a:endParaRPr lang="en-US" dirty="0">
              <a:latin typeface="Huawei Sans" panose="020C0503030203020204" pitchFamily="34" charset="0"/>
              <a:sym typeface="Huawei Sans" panose="020C0503030203020204" pitchFamily="34" charset="0"/>
            </a:endParaRPr>
          </a:p>
          <a:p>
            <a:pPr marL="790575" lvl="1" indent="-315913"/>
            <a:r>
              <a:rPr lang="en-US" dirty="0">
                <a:solidFill>
                  <a:schemeClr val="bg1">
                    <a:lumMod val="50000"/>
                  </a:schemeClr>
                </a:solidFill>
                <a:latin typeface="Huawei Sans" panose="020C0503030203020204" pitchFamily="34" charset="0"/>
                <a:sym typeface="Huawei Sans" panose="020C0503030203020204" pitchFamily="34" charset="0"/>
              </a:rPr>
              <a:t>LLDP</a:t>
            </a:r>
          </a:p>
          <a:p>
            <a:pPr marL="790575" lvl="1" indent="-315913"/>
            <a:r>
              <a:rPr lang="en-US" dirty="0">
                <a:solidFill>
                  <a:schemeClr val="bg1">
                    <a:lumMod val="50000"/>
                  </a:schemeClr>
                </a:solidFill>
                <a:latin typeface="Huawei Sans" panose="020C0503030203020204" pitchFamily="34" charset="0"/>
                <a:sym typeface="Huawei Sans" panose="020C0503030203020204" pitchFamily="34" charset="0"/>
              </a:rPr>
              <a:t>Traffic Statistics Collection</a:t>
            </a:r>
          </a:p>
        </p:txBody>
      </p:sp>
    </p:spTree>
    <p:extLst>
      <p:ext uri="{BB962C8B-B14F-4D97-AF65-F5344CB8AC3E}">
        <p14:creationId xmlns:p14="http://schemas.microsoft.com/office/powerpoint/2010/main" val="35581579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p:txBody>
          <a:bodyPr wrap="square">
            <a:noAutofit/>
          </a:bodyPr>
          <a:lstStyle/>
          <a:p>
            <a:pPr marL="0" indent="0">
              <a:buNone/>
            </a:pPr>
            <a:r>
              <a:rPr lang="en-US" sz="1600" dirty="0">
                <a:latin typeface="Huawei Sans" panose="020C0503030203020204" pitchFamily="34" charset="0"/>
              </a:rPr>
              <a:t>When the service traffic of a device becomes abnormal, for example, the traffic status is inconsistent with the traffic model, you can use the </a:t>
            </a:r>
            <a:r>
              <a:rPr lang="en-US" sz="1600" dirty="0" smtClean="0">
                <a:latin typeface="Huawei Sans" panose="020C0503030203020204" pitchFamily="34" charset="0"/>
              </a:rPr>
              <a:t>packet information obtaining function </a:t>
            </a:r>
            <a:r>
              <a:rPr lang="en-US" sz="1600" dirty="0">
                <a:latin typeface="Huawei Sans" panose="020C0503030203020204" pitchFamily="34" charset="0"/>
              </a:rPr>
              <a:t>for analysis. In this way, invalid packets can be processed in time to ensure </a:t>
            </a:r>
            <a:r>
              <a:rPr lang="en-US" sz="1600" dirty="0" smtClean="0">
                <a:latin typeface="Huawei Sans" panose="020C0503030203020204" pitchFamily="34" charset="0"/>
              </a:rPr>
              <a:t>proper </a:t>
            </a:r>
            <a:r>
              <a:rPr lang="en-US" sz="1600" dirty="0">
                <a:latin typeface="Huawei Sans" panose="020C0503030203020204" pitchFamily="34" charset="0"/>
              </a:rPr>
              <a:t>transmission of network data.</a:t>
            </a:r>
          </a:p>
        </p:txBody>
      </p:sp>
      <p:sp>
        <p:nvSpPr>
          <p:cNvPr id="3" name="标题 2"/>
          <p:cNvSpPr>
            <a:spLocks noGrp="1"/>
          </p:cNvSpPr>
          <p:nvPr>
            <p:ph type="title"/>
          </p:nvPr>
        </p:nvSpPr>
        <p:spPr/>
        <p:txBody>
          <a:bodyPr wrap="square">
            <a:noAutofit/>
          </a:bodyPr>
          <a:lstStyle/>
          <a:p>
            <a:r>
              <a:rPr lang="en-US" dirty="0" smtClean="0">
                <a:latin typeface="Huawei Sans" panose="020C0503030203020204" pitchFamily="34" charset="0"/>
              </a:rPr>
              <a:t>Packet Information Obtaining</a:t>
            </a:r>
            <a:endParaRPr lang="en-US" dirty="0">
              <a:latin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0986" y="3839083"/>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06077" y="3839083"/>
            <a:ext cx="540000" cy="442800"/>
          </a:xfrm>
          <a:prstGeom prst="rect">
            <a:avLst/>
          </a:prstGeom>
        </p:spPr>
      </p:pic>
      <p:cxnSp>
        <p:nvCxnSpPr>
          <p:cNvPr id="7" name="直接连接符 6"/>
          <p:cNvCxnSpPr>
            <a:stCxn id="5" idx="3"/>
            <a:endCxn id="6" idx="1"/>
          </p:cNvCxnSpPr>
          <p:nvPr/>
        </p:nvCxnSpPr>
        <p:spPr>
          <a:xfrm>
            <a:off x="1110986" y="4060483"/>
            <a:ext cx="3195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16">
            <a:extLst>
              <a:ext uri="{FF2B5EF4-FFF2-40B4-BE49-F238E27FC236}">
                <a16:creationId xmlns:a16="http://schemas.microsoft.com/office/drawing/2014/main" xmlns="" id="{4849523F-4E0A-410A-8715-D105FD18C781}"/>
              </a:ext>
            </a:extLst>
          </p:cNvPr>
          <p:cNvSpPr txBox="1"/>
          <p:nvPr/>
        </p:nvSpPr>
        <p:spPr>
          <a:xfrm>
            <a:off x="658083" y="4374204"/>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R1</a:t>
            </a:r>
          </a:p>
        </p:txBody>
      </p:sp>
      <p:sp>
        <p:nvSpPr>
          <p:cNvPr id="9" name="TextBox 16">
            <a:extLst>
              <a:ext uri="{FF2B5EF4-FFF2-40B4-BE49-F238E27FC236}">
                <a16:creationId xmlns:a16="http://schemas.microsoft.com/office/drawing/2014/main" xmlns="" id="{4849523F-4E0A-410A-8715-D105FD18C781}"/>
              </a:ext>
            </a:extLst>
          </p:cNvPr>
          <p:cNvSpPr txBox="1"/>
          <p:nvPr/>
        </p:nvSpPr>
        <p:spPr>
          <a:xfrm>
            <a:off x="4393174" y="4374204"/>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R2</a:t>
            </a:r>
          </a:p>
        </p:txBody>
      </p:sp>
      <p:sp>
        <p:nvSpPr>
          <p:cNvPr id="10" name="TextBox 16">
            <a:extLst>
              <a:ext uri="{FF2B5EF4-FFF2-40B4-BE49-F238E27FC236}">
                <a16:creationId xmlns:a16="http://schemas.microsoft.com/office/drawing/2014/main" xmlns="" id="{4849523F-4E0A-410A-8715-D105FD18C781}"/>
              </a:ext>
            </a:extLst>
          </p:cNvPr>
          <p:cNvSpPr txBox="1"/>
          <p:nvPr/>
        </p:nvSpPr>
        <p:spPr>
          <a:xfrm>
            <a:off x="1110986" y="3830599"/>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1" name="TextBox 16">
            <a:extLst>
              <a:ext uri="{FF2B5EF4-FFF2-40B4-BE49-F238E27FC236}">
                <a16:creationId xmlns:a16="http://schemas.microsoft.com/office/drawing/2014/main" xmlns="" id="{4849523F-4E0A-410A-8715-D105FD18C781}"/>
              </a:ext>
            </a:extLst>
          </p:cNvPr>
          <p:cNvSpPr txBox="1"/>
          <p:nvPr/>
        </p:nvSpPr>
        <p:spPr>
          <a:xfrm>
            <a:off x="1110986" y="4048244"/>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10.0.12.1/24</a:t>
            </a:r>
          </a:p>
        </p:txBody>
      </p:sp>
      <p:sp>
        <p:nvSpPr>
          <p:cNvPr id="12" name="TextBox 16">
            <a:extLst>
              <a:ext uri="{FF2B5EF4-FFF2-40B4-BE49-F238E27FC236}">
                <a16:creationId xmlns:a16="http://schemas.microsoft.com/office/drawing/2014/main" xmlns="" id="{4849523F-4E0A-410A-8715-D105FD18C781}"/>
              </a:ext>
            </a:extLst>
          </p:cNvPr>
          <p:cNvSpPr txBox="1"/>
          <p:nvPr/>
        </p:nvSpPr>
        <p:spPr>
          <a:xfrm>
            <a:off x="3298003" y="3830599"/>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3" name="TextBox 16">
            <a:extLst>
              <a:ext uri="{FF2B5EF4-FFF2-40B4-BE49-F238E27FC236}">
                <a16:creationId xmlns:a16="http://schemas.microsoft.com/office/drawing/2014/main" xmlns="" id="{4849523F-4E0A-410A-8715-D105FD18C781}"/>
              </a:ext>
            </a:extLst>
          </p:cNvPr>
          <p:cNvSpPr txBox="1"/>
          <p:nvPr/>
        </p:nvSpPr>
        <p:spPr>
          <a:xfrm>
            <a:off x="3298003" y="4048244"/>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10.0.12.2/24</a:t>
            </a:r>
          </a:p>
        </p:txBody>
      </p:sp>
      <p:sp>
        <p:nvSpPr>
          <p:cNvPr id="15" name="文本框 14"/>
          <p:cNvSpPr txBox="1"/>
          <p:nvPr/>
        </p:nvSpPr>
        <p:spPr>
          <a:xfrm>
            <a:off x="5057874" y="2503766"/>
            <a:ext cx="6087921" cy="3785652"/>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system-view</a:t>
            </a:r>
          </a:p>
          <a:p>
            <a:pPr fontAlgn="ctr"/>
            <a:r>
              <a:rPr lang="en-US" sz="1200" dirty="0">
                <a:latin typeface="Huawei Sans" panose="020C0503030203020204" pitchFamily="34" charset="0"/>
              </a:rPr>
              <a:t>[R1] </a:t>
            </a:r>
            <a:r>
              <a:rPr lang="en-US" sz="1200" b="1" dirty="0">
                <a:latin typeface="Huawei Sans" panose="020C0503030203020204" pitchFamily="34" charset="0"/>
              </a:rPr>
              <a:t>capture-packet interface </a:t>
            </a:r>
            <a:r>
              <a:rPr lang="en-US" sz="1200" b="1" dirty="0" err="1">
                <a:latin typeface="Huawei Sans" panose="020C0503030203020204" pitchFamily="34" charset="0"/>
              </a:rPr>
              <a:t>gigabitethernet</a:t>
            </a:r>
            <a:r>
              <a:rPr lang="en-US" sz="1200" b="1" dirty="0">
                <a:latin typeface="Huawei Sans" panose="020C0503030203020204" pitchFamily="34" charset="0"/>
              </a:rPr>
              <a:t> 0/0/0 destination </a:t>
            </a:r>
            <a:r>
              <a:rPr lang="en-US" sz="1200" b="1" dirty="0" smtClean="0">
                <a:latin typeface="Huawei Sans" panose="020C0503030203020204" pitchFamily="34" charset="0"/>
              </a:rPr>
              <a:t>terminal </a:t>
            </a:r>
            <a:endParaRPr lang="en-US" sz="1200" b="1" dirty="0">
              <a:latin typeface="Huawei Sans" panose="020C0503030203020204" pitchFamily="34" charset="0"/>
            </a:endParaRPr>
          </a:p>
          <a:p>
            <a:pPr fontAlgn="ctr"/>
            <a:r>
              <a:rPr lang="en-US" sz="1200" dirty="0">
                <a:latin typeface="Huawei Sans" panose="020C0503030203020204" pitchFamily="34" charset="0"/>
              </a:rPr>
              <a:t>Info: Captured packets will be </a:t>
            </a:r>
            <a:r>
              <a:rPr lang="en-US" sz="1200" dirty="0" smtClean="0">
                <a:latin typeface="Huawei Sans" panose="020C0503030203020204" pitchFamily="34" charset="0"/>
              </a:rPr>
              <a:t>shown </a:t>
            </a:r>
            <a:r>
              <a:rPr lang="en-US" sz="1200" dirty="0">
                <a:latin typeface="Huawei Sans" panose="020C0503030203020204" pitchFamily="34" charset="0"/>
              </a:rPr>
              <a:t>on terminal. </a:t>
            </a:r>
          </a:p>
          <a:p>
            <a:pPr fontAlgn="ctr"/>
            <a:r>
              <a:rPr lang="en-US" sz="1200" dirty="0">
                <a:latin typeface="Huawei Sans" panose="020C0503030203020204" pitchFamily="34" charset="0"/>
              </a:rPr>
              <a:t>[R1]ping 10.0.12.2</a:t>
            </a:r>
          </a:p>
          <a:p>
            <a:pPr fontAlgn="ctr"/>
            <a:r>
              <a:rPr lang="en-US" sz="1200" dirty="0">
                <a:latin typeface="Huawei Sans" panose="020C0503030203020204" pitchFamily="34" charset="0"/>
              </a:rPr>
              <a:t>[R1]</a:t>
            </a:r>
          </a:p>
          <a:p>
            <a:pPr fontAlgn="ctr"/>
            <a:r>
              <a:rPr lang="en-US" sz="1200" dirty="0">
                <a:latin typeface="Huawei Sans" panose="020C0503030203020204" pitchFamily="34" charset="0"/>
              </a:rPr>
              <a:t>  Packet: 1</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r>
              <a:rPr lang="en-US" sz="1200" dirty="0" err="1">
                <a:solidFill>
                  <a:srgbClr val="EC7061"/>
                </a:solidFill>
                <a:latin typeface="Huawei Sans" panose="020C0503030203020204" pitchFamily="34" charset="0"/>
              </a:rPr>
              <a:t>ff</a:t>
            </a:r>
            <a:r>
              <a:rPr lang="en-US" sz="1200" dirty="0">
                <a:solidFill>
                  <a:srgbClr val="EC7061"/>
                </a:solidFill>
                <a:latin typeface="Huawei Sans" panose="020C0503030203020204" pitchFamily="34" charset="0"/>
              </a:rPr>
              <a:t> </a:t>
            </a:r>
            <a:r>
              <a:rPr lang="en-US" sz="1200" dirty="0" err="1">
                <a:solidFill>
                  <a:srgbClr val="EC7061"/>
                </a:solidFill>
                <a:latin typeface="Huawei Sans" panose="020C0503030203020204" pitchFamily="34" charset="0"/>
              </a:rPr>
              <a:t>ff</a:t>
            </a:r>
            <a:r>
              <a:rPr lang="en-US" sz="1200" dirty="0">
                <a:solidFill>
                  <a:srgbClr val="EC7061"/>
                </a:solidFill>
                <a:latin typeface="Huawei Sans" panose="020C0503030203020204" pitchFamily="34" charset="0"/>
              </a:rPr>
              <a:t> </a:t>
            </a:r>
            <a:r>
              <a:rPr lang="en-US" sz="1200" dirty="0" err="1">
                <a:solidFill>
                  <a:srgbClr val="EC7061"/>
                </a:solidFill>
                <a:latin typeface="Huawei Sans" panose="020C0503030203020204" pitchFamily="34" charset="0"/>
              </a:rPr>
              <a:t>ff</a:t>
            </a:r>
            <a:r>
              <a:rPr lang="en-US" sz="1200" dirty="0">
                <a:solidFill>
                  <a:srgbClr val="EC7061"/>
                </a:solidFill>
                <a:latin typeface="Huawei Sans" panose="020C0503030203020204" pitchFamily="34" charset="0"/>
              </a:rPr>
              <a:t> </a:t>
            </a:r>
            <a:r>
              <a:rPr lang="en-US" sz="1200" dirty="0" err="1">
                <a:solidFill>
                  <a:srgbClr val="EC7061"/>
                </a:solidFill>
                <a:latin typeface="Huawei Sans" panose="020C0503030203020204" pitchFamily="34" charset="0"/>
              </a:rPr>
              <a:t>ff</a:t>
            </a:r>
            <a:r>
              <a:rPr lang="en-US" sz="1200" dirty="0">
                <a:solidFill>
                  <a:srgbClr val="EC7061"/>
                </a:solidFill>
                <a:latin typeface="Huawei Sans" panose="020C0503030203020204" pitchFamily="34" charset="0"/>
              </a:rPr>
              <a:t> </a:t>
            </a:r>
            <a:r>
              <a:rPr lang="en-US" sz="1200" dirty="0" err="1">
                <a:solidFill>
                  <a:srgbClr val="EC7061"/>
                </a:solidFill>
                <a:latin typeface="Huawei Sans" panose="020C0503030203020204" pitchFamily="34" charset="0"/>
              </a:rPr>
              <a:t>ff</a:t>
            </a:r>
            <a:r>
              <a:rPr lang="en-US" sz="1200" dirty="0">
                <a:solidFill>
                  <a:srgbClr val="EC7061"/>
                </a:solidFill>
                <a:latin typeface="Huawei Sans" panose="020C0503030203020204" pitchFamily="34" charset="0"/>
              </a:rPr>
              <a:t> </a:t>
            </a:r>
            <a:r>
              <a:rPr lang="en-US" sz="1200" dirty="0" err="1">
                <a:solidFill>
                  <a:srgbClr val="EC7061"/>
                </a:solidFill>
                <a:latin typeface="Huawei Sans" panose="020C0503030203020204" pitchFamily="34" charset="0"/>
              </a:rPr>
              <a:t>ff</a:t>
            </a:r>
            <a:r>
              <a:rPr lang="en-US" sz="1200" dirty="0">
                <a:solidFill>
                  <a:srgbClr val="EC7061"/>
                </a:solidFill>
                <a:latin typeface="Huawei Sans" panose="020C0503030203020204" pitchFamily="34" charset="0"/>
              </a:rPr>
              <a:t> </a:t>
            </a:r>
            <a:r>
              <a:rPr lang="en-US" sz="1200" dirty="0">
                <a:solidFill>
                  <a:srgbClr val="00B0F0"/>
                </a:solidFill>
                <a:latin typeface="Huawei Sans" panose="020C0503030203020204" pitchFamily="34" charset="0"/>
              </a:rPr>
              <a:t>00 e0 fc 9f 4b 1d</a:t>
            </a:r>
            <a:r>
              <a:rPr lang="en-US" sz="1200" dirty="0">
                <a:latin typeface="Huawei Sans" panose="020C0503030203020204" pitchFamily="34" charset="0"/>
              </a:rPr>
              <a:t> </a:t>
            </a:r>
            <a:r>
              <a:rPr lang="en-US" sz="1200" b="1" dirty="0">
                <a:latin typeface="Huawei Sans" panose="020C0503030203020204" pitchFamily="34" charset="0"/>
              </a:rPr>
              <a:t>08 06 </a:t>
            </a:r>
            <a:r>
              <a:rPr lang="en-US" sz="1200" dirty="0">
                <a:latin typeface="Huawei Sans" panose="020C0503030203020204" pitchFamily="34" charset="0"/>
              </a:rPr>
              <a:t>00 01 </a:t>
            </a:r>
          </a:p>
          <a:p>
            <a:pPr fontAlgn="ctr"/>
            <a:r>
              <a:rPr lang="en-US" sz="1200" dirty="0">
                <a:latin typeface="Huawei Sans" panose="020C0503030203020204" pitchFamily="34" charset="0"/>
              </a:rPr>
              <a:t>  08 00 06 04 00 01 00 e0 fc 9f 4b 1d 0a 00 0c 02 </a:t>
            </a:r>
          </a:p>
          <a:p>
            <a:pPr fontAlgn="ctr"/>
            <a:r>
              <a:rPr lang="en-US" sz="1200" dirty="0">
                <a:latin typeface="Huawei Sans" panose="020C0503030203020204" pitchFamily="34" charset="0"/>
              </a:rPr>
              <a:t>  00 00 00 00 00 00 0a 00 0c 02 00 00 00 00 00 00 </a:t>
            </a:r>
          </a:p>
          <a:p>
            <a:pPr fontAlgn="ctr"/>
            <a:r>
              <a:rPr lang="en-US" sz="1200" dirty="0">
                <a:latin typeface="Huawei Sans" panose="020C0503030203020204" pitchFamily="34" charset="0"/>
              </a:rPr>
              <a:t>  00 00 00 00 00 00 00 00 00 00 00 00 </a:t>
            </a:r>
          </a:p>
          <a:p>
            <a:pPr fontAlgn="ctr"/>
            <a:r>
              <a:rPr lang="en-US" sz="1200" dirty="0">
                <a:latin typeface="Huawei Sans" panose="020C0503030203020204" pitchFamily="34" charset="0"/>
              </a:rPr>
              <a:t>  -------------------------------------------------------</a:t>
            </a:r>
          </a:p>
          <a:p>
            <a:pPr fontAlgn="ctr"/>
            <a:endParaRPr lang="en-US" altLang="zh-CN" sz="1200" dirty="0">
              <a:latin typeface="Huawei Sans" panose="020C0503030203020204" pitchFamily="34" charset="0"/>
            </a:endParaRPr>
          </a:p>
          <a:p>
            <a:pPr fontAlgn="ctr"/>
            <a:r>
              <a:rPr lang="en-US" sz="1200" dirty="0">
                <a:latin typeface="Huawei Sans" panose="020C0503030203020204" pitchFamily="34" charset="0"/>
              </a:rPr>
              <a:t>  Packet: 2</a:t>
            </a:r>
          </a:p>
          <a:p>
            <a:pPr fontAlgn="ctr"/>
            <a:r>
              <a:rPr lang="en-US" sz="1200" dirty="0">
                <a:latin typeface="Huawei Sans" panose="020C0503030203020204" pitchFamily="34" charset="0"/>
              </a:rPr>
              <a:t>  -------------------------------------------------------</a:t>
            </a:r>
          </a:p>
          <a:p>
            <a:pPr fontAlgn="ct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a:t>
            </a:r>
            <a:r>
              <a:rPr lang="en-US" sz="1200" dirty="0" err="1">
                <a:latin typeface="Huawei Sans" panose="020C0503030203020204" pitchFamily="34" charset="0"/>
              </a:rPr>
              <a:t>ff</a:t>
            </a:r>
            <a:r>
              <a:rPr lang="en-US" sz="1200" dirty="0">
                <a:latin typeface="Huawei Sans" panose="020C0503030203020204" pitchFamily="34" charset="0"/>
              </a:rPr>
              <a:t> 00 e0 fc 9f 4b 1d 08 06 00 01 </a:t>
            </a:r>
          </a:p>
          <a:p>
            <a:pPr fontAlgn="ctr"/>
            <a:r>
              <a:rPr lang="en-US" sz="1200" dirty="0">
                <a:latin typeface="Huawei Sans" panose="020C0503030203020204" pitchFamily="34" charset="0"/>
              </a:rPr>
              <a:t>  08 00 06 04 00 01 00 e0 fc 9f 4b 1d 0a 00 0c 02 </a:t>
            </a:r>
          </a:p>
          <a:p>
            <a:pPr fontAlgn="ctr"/>
            <a:r>
              <a:rPr lang="en-US" sz="1200" dirty="0">
                <a:latin typeface="Huawei Sans" panose="020C0503030203020204" pitchFamily="34" charset="0"/>
              </a:rPr>
              <a:t>  00 00 00 00 00 00 0a 00 0c 02 00 00 00 00 00 00 </a:t>
            </a:r>
          </a:p>
          <a:p>
            <a:pPr fontAlgn="ctr"/>
            <a:r>
              <a:rPr lang="en-US" sz="1200" dirty="0">
                <a:latin typeface="Huawei Sans" panose="020C0503030203020204" pitchFamily="34" charset="0"/>
              </a:rPr>
              <a:t>  00 00 00 00 00 00 00 00 00 00 00 00 </a:t>
            </a:r>
          </a:p>
          <a:p>
            <a:pPr fontAlgn="ctr"/>
            <a:r>
              <a:rPr lang="en-US" sz="1200" dirty="0">
                <a:latin typeface="Huawei Sans" panose="020C0503030203020204" pitchFamily="34" charset="0"/>
              </a:rPr>
              <a:t>  -------------------------------------------------------</a:t>
            </a:r>
          </a:p>
        </p:txBody>
      </p:sp>
      <p:sp>
        <p:nvSpPr>
          <p:cNvPr id="16" name="文本占位符 13"/>
          <p:cNvSpPr txBox="1">
            <a:spLocks/>
          </p:cNvSpPr>
          <p:nvPr/>
        </p:nvSpPr>
        <p:spPr bwMode="auto">
          <a:xfrm>
            <a:off x="8901176" y="3161989"/>
            <a:ext cx="2054040" cy="141887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spcBef>
                <a:spcPts val="0"/>
              </a:spcBef>
              <a:buFont typeface="Arial" panose="020B0604020202020204" pitchFamily="34" charset="0"/>
              <a:buNone/>
            </a:pPr>
            <a:r>
              <a:rPr lang="en-US" sz="1200" dirty="0">
                <a:latin typeface="Huawei Sans" panose="020C0503030203020204" pitchFamily="34" charset="0"/>
              </a:rPr>
              <a:t>ARP request packets sent by R2</a:t>
            </a:r>
          </a:p>
          <a:p>
            <a:pPr marL="0" indent="0" algn="l" fontAlgn="ctr">
              <a:lnSpc>
                <a:spcPct val="100000"/>
              </a:lnSpc>
              <a:spcBef>
                <a:spcPts val="0"/>
              </a:spcBef>
              <a:buFont typeface="Arial" panose="020B0604020202020204" pitchFamily="34" charset="0"/>
              <a:buNone/>
            </a:pPr>
            <a:r>
              <a:rPr lang="en-US" sz="1200" dirty="0">
                <a:solidFill>
                  <a:srgbClr val="EC7061"/>
                </a:solidFill>
                <a:latin typeface="Huawei Sans" panose="020C0503030203020204" pitchFamily="34" charset="0"/>
              </a:rPr>
              <a:t>Destination MAC address: </a:t>
            </a:r>
            <a:r>
              <a:rPr lang="en-US" sz="1200" dirty="0" err="1">
                <a:solidFill>
                  <a:srgbClr val="EC7061"/>
                </a:solidFill>
                <a:latin typeface="Huawei Sans" panose="020C0503030203020204" pitchFamily="34" charset="0"/>
              </a:rPr>
              <a:t>ffff-ffff-ffff</a:t>
            </a:r>
            <a:endParaRPr lang="en-US" sz="1200" dirty="0">
              <a:solidFill>
                <a:srgbClr val="EC7061"/>
              </a:solidFill>
              <a:latin typeface="Huawei Sans" panose="020C0503030203020204" pitchFamily="34" charset="0"/>
            </a:endParaRPr>
          </a:p>
          <a:p>
            <a:pPr marL="0" indent="0" algn="l" fontAlgn="ctr">
              <a:lnSpc>
                <a:spcPct val="100000"/>
              </a:lnSpc>
              <a:spcBef>
                <a:spcPts val="0"/>
              </a:spcBef>
              <a:buFont typeface="Arial" panose="020B0604020202020204" pitchFamily="34" charset="0"/>
              <a:buNone/>
            </a:pPr>
            <a:r>
              <a:rPr lang="en-US" sz="1200" dirty="0">
                <a:solidFill>
                  <a:srgbClr val="00B0F0"/>
                </a:solidFill>
                <a:latin typeface="Huawei Sans" panose="020C0503030203020204" pitchFamily="34" charset="0"/>
              </a:rPr>
              <a:t>Source MAC address: 00e0-fc9f-4b1d</a:t>
            </a:r>
          </a:p>
          <a:p>
            <a:pPr marL="0" indent="0" algn="l" fontAlgn="ctr">
              <a:lnSpc>
                <a:spcPct val="100000"/>
              </a:lnSpc>
              <a:spcBef>
                <a:spcPts val="0"/>
              </a:spcBef>
              <a:buFont typeface="Arial" panose="020B0604020202020204" pitchFamily="34" charset="0"/>
              <a:buNone/>
            </a:pPr>
            <a:r>
              <a:rPr lang="en-US" sz="1200" dirty="0">
                <a:latin typeface="Huawei Sans" panose="020C0503030203020204" pitchFamily="34" charset="0"/>
              </a:rPr>
              <a:t>Type: 0806, indicating ARP</a:t>
            </a:r>
          </a:p>
        </p:txBody>
      </p:sp>
      <p:sp>
        <p:nvSpPr>
          <p:cNvPr id="17" name="矩形标注 16"/>
          <p:cNvSpPr/>
          <p:nvPr/>
        </p:nvSpPr>
        <p:spPr>
          <a:xfrm>
            <a:off x="8880062" y="3093828"/>
            <a:ext cx="2008306" cy="1557375"/>
          </a:xfrm>
          <a:prstGeom prst="wedgeRectCallout">
            <a:avLst>
              <a:gd name="adj1" fmla="val -109674"/>
              <a:gd name="adj2" fmla="val -5127"/>
            </a:avLst>
          </a:prstGeom>
          <a:no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Tree>
    <p:extLst>
      <p:ext uri="{BB962C8B-B14F-4D97-AF65-F5344CB8AC3E}">
        <p14:creationId xmlns:p14="http://schemas.microsoft.com/office/powerpoint/2010/main" val="40485318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Routine Maintenance</a:t>
            </a:r>
          </a:p>
          <a:p>
            <a:r>
              <a:rPr lang="en-US" b="1" dirty="0">
                <a:latin typeface="Huawei Sans" panose="020C0503030203020204" pitchFamily="34" charset="0"/>
                <a:sym typeface="Huawei Sans" panose="020C0503030203020204" pitchFamily="34" charset="0"/>
              </a:rPr>
              <a:t>Information Collection Tools</a:t>
            </a:r>
          </a:p>
          <a:p>
            <a:pPr marL="782638" lvl="1" indent="-307975"/>
            <a:r>
              <a:rPr lang="en-US" dirty="0">
                <a:solidFill>
                  <a:schemeClr val="bg1">
                    <a:lumMod val="50000"/>
                  </a:schemeClr>
                </a:solidFill>
                <a:latin typeface="Huawei Sans" panose="020C0503030203020204" pitchFamily="34" charset="0"/>
                <a:sym typeface="Huawei Sans" panose="020C0503030203020204" pitchFamily="34" charset="0"/>
              </a:rPr>
              <a:t>Information Center</a:t>
            </a:r>
          </a:p>
          <a:p>
            <a:pPr marL="782638" lvl="1" indent="-307975"/>
            <a:r>
              <a:rPr lang="en-US" dirty="0" smtClean="0">
                <a:solidFill>
                  <a:schemeClr val="bg1">
                    <a:lumMod val="50000"/>
                  </a:schemeClr>
                </a:solidFill>
                <a:latin typeface="Huawei Sans" panose="020C0503030203020204" pitchFamily="34" charset="0"/>
                <a:sym typeface="Huawei Sans" panose="020C0503030203020204" pitchFamily="34" charset="0"/>
              </a:rPr>
              <a:t>Packet Information Obtaining</a:t>
            </a:r>
            <a:endParaRPr lang="en-US" dirty="0">
              <a:solidFill>
                <a:schemeClr val="bg1">
                  <a:lumMod val="50000"/>
                </a:schemeClr>
              </a:solidFill>
              <a:latin typeface="Huawei Sans" panose="020C0503030203020204" pitchFamily="34" charset="0"/>
              <a:sym typeface="Huawei Sans" panose="020C0503030203020204" pitchFamily="34" charset="0"/>
            </a:endParaRPr>
          </a:p>
          <a:p>
            <a:pPr marL="800100" lvl="1" indent="-325438">
              <a:buSzPct val="50000"/>
              <a:buFont typeface="Wingdings" panose="05000000000000000000" pitchFamily="2" charset="2"/>
              <a:buChar char="n"/>
            </a:pPr>
            <a:r>
              <a:rPr lang="en-US" dirty="0">
                <a:latin typeface="Huawei Sans" panose="020C0503030203020204" pitchFamily="34" charset="0"/>
                <a:sym typeface="Huawei Sans" panose="020C0503030203020204" pitchFamily="34" charset="0"/>
              </a:rPr>
              <a:t>LLDP</a:t>
            </a:r>
          </a:p>
          <a:p>
            <a:pPr marL="782638" lvl="1" indent="-307975"/>
            <a:r>
              <a:rPr lang="en-US" dirty="0">
                <a:solidFill>
                  <a:schemeClr val="bg1">
                    <a:lumMod val="50000"/>
                  </a:schemeClr>
                </a:solidFill>
                <a:latin typeface="Huawei Sans" panose="020C0503030203020204" pitchFamily="34" charset="0"/>
                <a:sym typeface="Huawei Sans" panose="020C0503030203020204" pitchFamily="34" charset="0"/>
              </a:rPr>
              <a:t>Traffic Statistics Collection</a:t>
            </a:r>
          </a:p>
        </p:txBody>
      </p:sp>
    </p:spTree>
    <p:extLst>
      <p:ext uri="{BB962C8B-B14F-4D97-AF65-F5344CB8AC3E}">
        <p14:creationId xmlns:p14="http://schemas.microsoft.com/office/powerpoint/2010/main" val="24130772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nSpc>
                <a:spcPct val="100000"/>
              </a:lnSpc>
            </a:pPr>
            <a:r>
              <a:rPr lang="en-US" sz="1400" dirty="0">
                <a:latin typeface="Huawei Sans" panose="020C0503030203020204" pitchFamily="34" charset="0"/>
              </a:rPr>
              <a:t>Link Layer Discovery Protocol (LLDP) is a link layer topology discovery protocol defined in IEEE 802.1ab. It can accurately locate the interfaces on devices and the interfaces connected to other devices, and display information about paths between clients, switches, routers, application servers, and network servers.</a:t>
            </a:r>
          </a:p>
          <a:p>
            <a:pPr>
              <a:lnSpc>
                <a:spcPct val="100000"/>
              </a:lnSpc>
            </a:pPr>
            <a:r>
              <a:rPr lang="en-US" sz="1400" dirty="0">
                <a:latin typeface="Huawei Sans" panose="020C0503030203020204" pitchFamily="34" charset="0"/>
              </a:rPr>
              <a:t>In actual networking, you can use LLDP to obtain physical connection information of devices.</a:t>
            </a:r>
          </a:p>
        </p:txBody>
      </p:sp>
      <p:sp>
        <p:nvSpPr>
          <p:cNvPr id="2" name="标题 1"/>
          <p:cNvSpPr>
            <a:spLocks noGrp="1"/>
          </p:cNvSpPr>
          <p:nvPr>
            <p:ph type="title"/>
          </p:nvPr>
        </p:nvSpPr>
        <p:spPr/>
        <p:txBody>
          <a:bodyPr wrap="square">
            <a:noAutofit/>
          </a:bodyPr>
          <a:lstStyle/>
          <a:p>
            <a:r>
              <a:rPr lang="en-US" dirty="0">
                <a:latin typeface="Huawei Sans" panose="020C0503030203020204" pitchFamily="34" charset="0"/>
              </a:rPr>
              <a:t>LLDP Application Example</a:t>
            </a: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58083" y="2948240"/>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3174" y="2948240"/>
            <a:ext cx="540000" cy="442800"/>
          </a:xfrm>
          <a:prstGeom prst="rect">
            <a:avLst/>
          </a:prstGeom>
        </p:spPr>
      </p:pic>
      <p:cxnSp>
        <p:nvCxnSpPr>
          <p:cNvPr id="6" name="直接连接符 5"/>
          <p:cNvCxnSpPr>
            <a:stCxn id="4" idx="3"/>
            <a:endCxn id="5" idx="1"/>
          </p:cNvCxnSpPr>
          <p:nvPr/>
        </p:nvCxnSpPr>
        <p:spPr>
          <a:xfrm>
            <a:off x="1198083" y="3169640"/>
            <a:ext cx="3195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16">
            <a:extLst>
              <a:ext uri="{FF2B5EF4-FFF2-40B4-BE49-F238E27FC236}">
                <a16:creationId xmlns:a16="http://schemas.microsoft.com/office/drawing/2014/main" xmlns="" id="{4849523F-4E0A-410A-8715-D105FD18C781}"/>
              </a:ext>
            </a:extLst>
          </p:cNvPr>
          <p:cNvSpPr txBox="1"/>
          <p:nvPr/>
        </p:nvSpPr>
        <p:spPr>
          <a:xfrm>
            <a:off x="745180" y="3483361"/>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R1</a:t>
            </a:r>
          </a:p>
        </p:txBody>
      </p:sp>
      <p:sp>
        <p:nvSpPr>
          <p:cNvPr id="8" name="TextBox 16">
            <a:extLst>
              <a:ext uri="{FF2B5EF4-FFF2-40B4-BE49-F238E27FC236}">
                <a16:creationId xmlns:a16="http://schemas.microsoft.com/office/drawing/2014/main" xmlns="" id="{4849523F-4E0A-410A-8715-D105FD18C781}"/>
              </a:ext>
            </a:extLst>
          </p:cNvPr>
          <p:cNvSpPr txBox="1"/>
          <p:nvPr/>
        </p:nvSpPr>
        <p:spPr>
          <a:xfrm>
            <a:off x="4480271" y="3483361"/>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R2</a:t>
            </a:r>
          </a:p>
        </p:txBody>
      </p:sp>
      <p:sp>
        <p:nvSpPr>
          <p:cNvPr id="9" name="TextBox 16">
            <a:extLst>
              <a:ext uri="{FF2B5EF4-FFF2-40B4-BE49-F238E27FC236}">
                <a16:creationId xmlns:a16="http://schemas.microsoft.com/office/drawing/2014/main" xmlns="" id="{4849523F-4E0A-410A-8715-D105FD18C781}"/>
              </a:ext>
            </a:extLst>
          </p:cNvPr>
          <p:cNvSpPr txBox="1"/>
          <p:nvPr/>
        </p:nvSpPr>
        <p:spPr>
          <a:xfrm>
            <a:off x="1198083" y="2939756"/>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0" name="TextBox 16">
            <a:extLst>
              <a:ext uri="{FF2B5EF4-FFF2-40B4-BE49-F238E27FC236}">
                <a16:creationId xmlns:a16="http://schemas.microsoft.com/office/drawing/2014/main" xmlns="" id="{4849523F-4E0A-410A-8715-D105FD18C781}"/>
              </a:ext>
            </a:extLst>
          </p:cNvPr>
          <p:cNvSpPr txBox="1"/>
          <p:nvPr/>
        </p:nvSpPr>
        <p:spPr>
          <a:xfrm>
            <a:off x="1198083" y="3157401"/>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10.0.12.1/24</a:t>
            </a:r>
          </a:p>
        </p:txBody>
      </p:sp>
      <p:sp>
        <p:nvSpPr>
          <p:cNvPr id="11" name="TextBox 16">
            <a:extLst>
              <a:ext uri="{FF2B5EF4-FFF2-40B4-BE49-F238E27FC236}">
                <a16:creationId xmlns:a16="http://schemas.microsoft.com/office/drawing/2014/main" xmlns="" id="{4849523F-4E0A-410A-8715-D105FD18C781}"/>
              </a:ext>
            </a:extLst>
          </p:cNvPr>
          <p:cNvSpPr txBox="1"/>
          <p:nvPr/>
        </p:nvSpPr>
        <p:spPr>
          <a:xfrm>
            <a:off x="3385100" y="2939756"/>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2" name="TextBox 16">
            <a:extLst>
              <a:ext uri="{FF2B5EF4-FFF2-40B4-BE49-F238E27FC236}">
                <a16:creationId xmlns:a16="http://schemas.microsoft.com/office/drawing/2014/main" xmlns="" id="{4849523F-4E0A-410A-8715-D105FD18C781}"/>
              </a:ext>
            </a:extLst>
          </p:cNvPr>
          <p:cNvSpPr txBox="1"/>
          <p:nvPr/>
        </p:nvSpPr>
        <p:spPr>
          <a:xfrm>
            <a:off x="3385100" y="3157401"/>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10.0.12.2/24</a:t>
            </a:r>
          </a:p>
        </p:txBody>
      </p:sp>
      <p:sp>
        <p:nvSpPr>
          <p:cNvPr id="13" name="文本框 12"/>
          <p:cNvSpPr txBox="1"/>
          <p:nvPr/>
        </p:nvSpPr>
        <p:spPr>
          <a:xfrm>
            <a:off x="5572117" y="2355770"/>
            <a:ext cx="6087921" cy="3965899"/>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display </a:t>
            </a:r>
            <a:r>
              <a:rPr lang="en-US" sz="1200" b="1" dirty="0" err="1">
                <a:latin typeface="Huawei Sans" panose="020C0503030203020204" pitchFamily="34" charset="0"/>
              </a:rPr>
              <a:t>lldp</a:t>
            </a:r>
            <a:r>
              <a:rPr lang="en-US" sz="1200" b="1" dirty="0">
                <a:latin typeface="Huawei Sans" panose="020C0503030203020204" pitchFamily="34" charset="0"/>
              </a:rPr>
              <a:t> neighbor </a:t>
            </a:r>
          </a:p>
          <a:p>
            <a:pPr fontAlgn="ctr"/>
            <a:r>
              <a:rPr lang="en-US" sz="1200" dirty="0">
                <a:latin typeface="Huawei Sans" panose="020C0503030203020204" pitchFamily="34" charset="0"/>
              </a:rPr>
              <a:t>GigabitEthernet0/0/0 has 1 neighbors:</a:t>
            </a: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zh-CN" altLang="en-US" sz="1200" dirty="0">
              <a:latin typeface="Huawei Sans" panose="020C0503030203020204" pitchFamily="34" charset="0"/>
            </a:endParaRPr>
          </a:p>
          <a:p>
            <a:pPr fontAlgn="ctr"/>
            <a:endParaRPr lang="zh-CN" altLang="en-US"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a:latin typeface="Huawei Sans" panose="020C0503030203020204" pitchFamily="34" charset="0"/>
            </a:endParaRPr>
          </a:p>
          <a:p>
            <a:pPr fontAlgn="ctr"/>
            <a:r>
              <a:rPr lang="en-US" sz="1200" dirty="0" smtClean="0">
                <a:latin typeface="Huawei Sans" panose="020C0503030203020204" pitchFamily="34" charset="0"/>
              </a:rPr>
              <a:t>The </a:t>
            </a:r>
            <a:r>
              <a:rPr lang="en-US" sz="1200" dirty="0">
                <a:latin typeface="Huawei Sans" panose="020C0503030203020204" pitchFamily="34" charset="0"/>
              </a:rPr>
              <a:t>preceding command output shows that GE 0/0/0 on R1 is connected to GE 0/0/0 on R2. R2 is an </a:t>
            </a:r>
            <a:r>
              <a:rPr lang="en-US" sz="1200" dirty="0" smtClean="0">
                <a:latin typeface="Huawei Sans" panose="020C0503030203020204" pitchFamily="34" charset="0"/>
              </a:rPr>
              <a:t>AR2220, </a:t>
            </a:r>
            <a:r>
              <a:rPr lang="en-US" sz="1200" dirty="0">
                <a:latin typeface="Huawei Sans" panose="020C0503030203020204" pitchFamily="34" charset="0"/>
              </a:rPr>
              <a:t>and GE 0/0/0's IP address is 10.0.12.2.</a:t>
            </a:r>
          </a:p>
        </p:txBody>
      </p:sp>
      <p:graphicFrame>
        <p:nvGraphicFramePr>
          <p:cNvPr id="14" name="表格 13"/>
          <p:cNvGraphicFramePr>
            <a:graphicFrameLocks noGrp="1"/>
          </p:cNvGraphicFramePr>
          <p:nvPr>
            <p:extLst>
              <p:ext uri="{D42A27DB-BD31-4B8C-83A1-F6EECF244321}">
                <p14:modId xmlns:p14="http://schemas.microsoft.com/office/powerpoint/2010/main" val="2246561016"/>
              </p:ext>
            </p:extLst>
          </p:nvPr>
        </p:nvGraphicFramePr>
        <p:xfrm>
          <a:off x="5648547" y="2820155"/>
          <a:ext cx="6053722" cy="2871878"/>
        </p:xfrm>
        <a:graphic>
          <a:graphicData uri="http://schemas.openxmlformats.org/drawingml/2006/table">
            <a:tbl>
              <a:tblPr>
                <a:tableStyleId>{72833802-FEF1-4C79-8D5D-14CF1EAF98D9}</a:tableStyleId>
              </a:tblPr>
              <a:tblGrid>
                <a:gridCol w="2009553"/>
                <a:gridCol w="4044169"/>
              </a:tblGrid>
              <a:tr h="182113">
                <a:tc>
                  <a:txBody>
                    <a:bodyPr/>
                    <a:lstStyle/>
                    <a:p>
                      <a:pPr algn="l" rtl="0" fontAlgn="ctr"/>
                      <a:r>
                        <a:rPr lang="en-US" sz="1200" u="none" strike="noStrike" dirty="0">
                          <a:latin typeface="Huawei Sans" panose="020C0503030203020204" pitchFamily="34" charset="0"/>
                        </a:rPr>
                        <a:t>Neighbor index </a:t>
                      </a:r>
                    </a:p>
                  </a:txBody>
                  <a:tcPr marL="0" marR="0" marT="0" marB="0" anchor="ctr">
                    <a:lnL w="6350" cap="flat" cmpd="sng" algn="ctr">
                      <a:noFill/>
                      <a:prstDash val="solid"/>
                      <a:miter lim="800000"/>
                    </a:lnL>
                    <a:lnR>
                      <a:noFill/>
                    </a:lnR>
                    <a:lnT w="6350" cap="flat" cmpd="sng" algn="ctr">
                      <a:noFill/>
                      <a:prstDash val="solid"/>
                      <a:miter lim="800000"/>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1</a:t>
                      </a:r>
                    </a:p>
                  </a:txBody>
                  <a:tcPr marL="0" marR="0" marT="0" marB="0" anchor="ctr">
                    <a:lnL>
                      <a:noFill/>
                    </a:lnL>
                    <a:lnR w="6350" cap="flat" cmpd="sng" algn="ctr">
                      <a:noFill/>
                      <a:prstDash val="solid"/>
                      <a:miter lim="800000"/>
                    </a:lnR>
                    <a:lnT w="6350" cap="flat" cmpd="sng" algn="ctr">
                      <a:noFill/>
                      <a:prstDash val="solid"/>
                      <a:miter lim="800000"/>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Chassis type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macAddress </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Chassis ID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00e0-fc9f-4b1d </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Port ID type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interfaceName </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Port ID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dirty="0">
                          <a:solidFill>
                            <a:srgbClr val="EC7061"/>
                          </a:solidFill>
                          <a:latin typeface="Huawei Sans" panose="020C0503030203020204" pitchFamily="34" charset="0"/>
                        </a:rPr>
                        <a:t>GigabitEthernet0/0/0</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dirty="0">
                          <a:latin typeface="Huawei Sans" panose="020C0503030203020204" pitchFamily="34" charset="0"/>
                        </a:rPr>
                        <a:t>Port description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HUAWEI, AR Series, GigabitEthernet0/0/0 Interface</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System name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dirty="0">
                          <a:solidFill>
                            <a:srgbClr val="EC7061"/>
                          </a:solidFill>
                          <a:latin typeface="Huawei Sans" panose="020C0503030203020204" pitchFamily="34" charset="0"/>
                        </a:rPr>
                        <a:t>R2</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311558">
                <a:tc>
                  <a:txBody>
                    <a:bodyPr/>
                    <a:lstStyle/>
                    <a:p>
                      <a:pPr algn="l" rtl="0" fontAlgn="ctr"/>
                      <a:r>
                        <a:rPr lang="en-US" sz="1200" u="none" strike="noStrike" dirty="0">
                          <a:latin typeface="Huawei Sans" panose="020C0503030203020204" pitchFamily="34" charset="0"/>
                        </a:rPr>
                        <a:t>System description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200" u="none" strike="noStrike">
                          <a:latin typeface="Huawei Sans" panose="020C0503030203020204" pitchFamily="34" charset="0"/>
                        </a:rPr>
                        <a:t>Huawei AR2220 Huawei Versatile Routing Platform Software  VRP (R) software,Version 5.130 (AR2220 V200R003C00) Copyright (C) 2011-2012 Huawei Technologies Co., Ltd</a:t>
                      </a:r>
                    </a:p>
                    <a:p>
                      <a:pPr algn="l" rtl="0" fontAlgn="ctr"/>
                      <a:endParaRPr lang="en-US" sz="1200" b="0" i="0" u="none" strike="noStrike" dirty="0">
                        <a:solidFill>
                          <a:srgbClr val="000000"/>
                        </a:solidFill>
                        <a:effectLst/>
                        <a:latin typeface="Huawei Sans" panose="020C0503030203020204" pitchFamily="34" charset="0"/>
                        <a:ea typeface="宋体" panose="02010600030101010101" pitchFamily="2" charset="-122"/>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311558">
                <a:tc>
                  <a:txBody>
                    <a:bodyPr/>
                    <a:lstStyle/>
                    <a:p>
                      <a:pPr algn="l" rtl="0" fontAlgn="ctr"/>
                      <a:r>
                        <a:rPr lang="en-US" sz="1200" u="none" strike="noStrike">
                          <a:latin typeface="Huawei Sans" panose="020C0503030203020204" pitchFamily="34" charset="0"/>
                        </a:rPr>
                        <a:t>Management address type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a:latin typeface="Huawei Sans" panose="020C0503030203020204" pitchFamily="34" charset="0"/>
                        </a:rPr>
                        <a:t>ipV4</a:t>
                      </a: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dirty="0">
                          <a:latin typeface="Huawei Sans" panose="020C0503030203020204" pitchFamily="34" charset="0"/>
                        </a:rPr>
                        <a:t>Management address       </a:t>
                      </a:r>
                    </a:p>
                  </a:txBody>
                  <a:tcPr marL="0" marR="0" marT="0" marB="0" anchor="ctr">
                    <a:lnL w="6350" cap="flat" cmpd="sng" algn="ctr">
                      <a:noFill/>
                      <a:prstDash val="solid"/>
                      <a:miter lim="800000"/>
                    </a:lnL>
                    <a:lnR>
                      <a:noFill/>
                    </a:lnR>
                    <a:lnT>
                      <a:noFill/>
                    </a:lnT>
                    <a:lnB>
                      <a:noFill/>
                    </a:lnB>
                    <a:lnTlToBr w="12700" cmpd="sng">
                      <a:noFill/>
                      <a:prstDash val="solid"/>
                    </a:lnTlToBr>
                    <a:lnBlToTr w="12700" cmpd="sng">
                      <a:noFill/>
                      <a:prstDash val="solid"/>
                    </a:lnBlToTr>
                  </a:tcPr>
                </a:tc>
                <a:tc>
                  <a:txBody>
                    <a:bodyPr/>
                    <a:lstStyle/>
                    <a:p>
                      <a:pPr algn="l" fontAlgn="ctr"/>
                      <a:r>
                        <a:rPr lang="en-US" sz="1200" u="none" strike="noStrike" dirty="0" smtClean="0">
                          <a:solidFill>
                            <a:srgbClr val="EC7061"/>
                          </a:solidFill>
                          <a:latin typeface="Huawei Sans" panose="020C0503030203020204" pitchFamily="34" charset="0"/>
                        </a:rPr>
                        <a:t>10.0.12.2 </a:t>
                      </a:r>
                      <a:r>
                        <a:rPr lang="en-US" sz="1200" u="none" strike="noStrike" dirty="0" smtClean="0">
                          <a:latin typeface="Huawei Sans" panose="020C0503030203020204" pitchFamily="34" charset="0"/>
                        </a:rPr>
                        <a:t> </a:t>
                      </a:r>
                      <a:endParaRPr lang="en-US" sz="1200" u="none" strike="noStrike" dirty="0">
                        <a:latin typeface="Huawei Sans" panose="020C0503030203020204" pitchFamily="34" charset="0"/>
                      </a:endParaRPr>
                    </a:p>
                  </a:txBody>
                  <a:tcPr marL="0" marR="0" marT="0" marB="0" anchor="ctr">
                    <a:lnL>
                      <a:noFill/>
                    </a:lnL>
                    <a:lnR w="6350" cap="flat" cmpd="sng" algn="ctr">
                      <a:noFill/>
                      <a:prstDash val="solid"/>
                      <a:miter lim="800000"/>
                    </a:lnR>
                    <a:lnT>
                      <a:noFill/>
                    </a:lnT>
                    <a:lnB>
                      <a:noFill/>
                    </a:lnB>
                    <a:lnTlToBr w="12700" cmpd="sng">
                      <a:noFill/>
                      <a:prstDash val="solid"/>
                    </a:lnTlToBr>
                    <a:lnBlToTr w="12700" cmpd="sng">
                      <a:noFill/>
                      <a:prstDash val="solid"/>
                    </a:lnBlToTr>
                  </a:tcPr>
                </a:tc>
              </a:tr>
              <a:tr h="182113">
                <a:tc>
                  <a:txBody>
                    <a:bodyPr/>
                    <a:lstStyle/>
                    <a:p>
                      <a:pPr algn="l" rtl="0" fontAlgn="ctr"/>
                      <a:r>
                        <a:rPr lang="en-US" sz="1200" u="none" strike="noStrike">
                          <a:latin typeface="Huawei Sans" panose="020C0503030203020204" pitchFamily="34" charset="0"/>
                        </a:rPr>
                        <a:t>Expired time   </a:t>
                      </a:r>
                    </a:p>
                  </a:txBody>
                  <a:tcPr marL="0" marR="0" marT="0" marB="0" anchor="ctr">
                    <a:lnL w="6350" cap="flat" cmpd="sng" algn="ctr">
                      <a:noFill/>
                      <a:prstDash val="solid"/>
                      <a:miter lim="800000"/>
                    </a:lnL>
                    <a:lnR>
                      <a:noFill/>
                    </a:lnR>
                    <a:lnT>
                      <a:noFill/>
                    </a:lnT>
                    <a:lnB w="6350" cap="flat" cmpd="sng" algn="ctr">
                      <a:noFill/>
                      <a:prstDash val="solid"/>
                      <a:miter lim="800000"/>
                    </a:lnB>
                    <a:lnTlToBr w="12700" cmpd="sng">
                      <a:noFill/>
                      <a:prstDash val="solid"/>
                    </a:lnTlToBr>
                    <a:lnBlToTr w="12700" cmpd="sng">
                      <a:noFill/>
                      <a:prstDash val="solid"/>
                    </a:lnBlToTr>
                  </a:tcPr>
                </a:tc>
                <a:tc>
                  <a:txBody>
                    <a:bodyPr/>
                    <a:lstStyle/>
                    <a:p>
                      <a:pPr algn="l" fontAlgn="ctr"/>
                      <a:r>
                        <a:rPr lang="en-US" sz="1200" u="none" strike="noStrike" dirty="0">
                          <a:latin typeface="Huawei Sans" panose="020C0503030203020204" pitchFamily="34" charset="0"/>
                        </a:rPr>
                        <a:t>109s</a:t>
                      </a:r>
                    </a:p>
                  </a:txBody>
                  <a:tcPr marL="0" marR="0" marT="0" marB="0" anchor="ctr">
                    <a:lnL>
                      <a:noFill/>
                    </a:lnL>
                    <a:lnR w="6350" cap="flat" cmpd="sng" algn="ctr">
                      <a:noFill/>
                      <a:prstDash val="solid"/>
                      <a:miter lim="800000"/>
                    </a:lnR>
                    <a:lnT>
                      <a:noFill/>
                    </a:lnT>
                    <a:lnB w="6350" cap="flat" cmpd="sng" algn="ctr">
                      <a:noFill/>
                      <a:prstDash val="solid"/>
                      <a:miter lim="800000"/>
                    </a:lnB>
                    <a:lnTlToBr w="12700" cmpd="sng">
                      <a:noFill/>
                      <a:prstDash val="solid"/>
                    </a:lnTlToBr>
                    <a:lnBlToTr w="12700" cmpd="sng">
                      <a:noFill/>
                      <a:prstDash val="solid"/>
                    </a:lnBlToTr>
                  </a:tcPr>
                </a:tc>
              </a:tr>
            </a:tbl>
          </a:graphicData>
        </a:graphic>
      </p:graphicFrame>
      <p:sp>
        <p:nvSpPr>
          <p:cNvPr id="15" name="文本框 14"/>
          <p:cNvSpPr txBox="1"/>
          <p:nvPr/>
        </p:nvSpPr>
        <p:spPr>
          <a:xfrm>
            <a:off x="954985" y="4294535"/>
            <a:ext cx="1705501" cy="461665"/>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&lt;R1&gt; </a:t>
            </a:r>
            <a:r>
              <a:rPr lang="en-US" sz="1200" b="1" dirty="0">
                <a:latin typeface="Huawei Sans" panose="020C0503030203020204" pitchFamily="34" charset="0"/>
              </a:rPr>
              <a:t>system-view</a:t>
            </a:r>
            <a:r>
              <a:rPr lang="en-US" sz="1200" dirty="0">
                <a:latin typeface="Huawei Sans" panose="020C0503030203020204" pitchFamily="34" charset="0"/>
              </a:rPr>
              <a:t> </a:t>
            </a:r>
          </a:p>
          <a:p>
            <a:pPr fontAlgn="ctr"/>
            <a:r>
              <a:rPr lang="en-US" sz="1200" dirty="0">
                <a:latin typeface="Huawei Sans" panose="020C0503030203020204" pitchFamily="34" charset="0"/>
              </a:rPr>
              <a:t>[R1] </a:t>
            </a:r>
            <a:r>
              <a:rPr lang="en-US" sz="1200" b="1" dirty="0" err="1">
                <a:latin typeface="Huawei Sans" panose="020C0503030203020204" pitchFamily="34" charset="0"/>
              </a:rPr>
              <a:t>lldp</a:t>
            </a:r>
            <a:r>
              <a:rPr lang="en-US" sz="1200" b="1" dirty="0">
                <a:latin typeface="Huawei Sans" panose="020C0503030203020204" pitchFamily="34" charset="0"/>
              </a:rPr>
              <a:t> enable </a:t>
            </a:r>
          </a:p>
        </p:txBody>
      </p:sp>
      <p:sp>
        <p:nvSpPr>
          <p:cNvPr id="18" name="文本占位符 2"/>
          <p:cNvSpPr txBox="1">
            <a:spLocks/>
          </p:cNvSpPr>
          <p:nvPr/>
        </p:nvSpPr>
        <p:spPr bwMode="auto">
          <a:xfrm>
            <a:off x="954985" y="3853527"/>
            <a:ext cx="3702995" cy="35842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00000"/>
              </a:lnSpc>
              <a:buFont typeface="Arial" panose="020B0604020202020204" pitchFamily="34" charset="0"/>
              <a:buNone/>
            </a:pPr>
            <a:r>
              <a:rPr lang="en-US" sz="1400" dirty="0">
                <a:latin typeface="Huawei Sans" panose="020C0503030203020204" pitchFamily="34" charset="0"/>
              </a:rPr>
              <a:t>Enable LLDP on R1 and R2.</a:t>
            </a:r>
          </a:p>
        </p:txBody>
      </p:sp>
      <p:sp>
        <p:nvSpPr>
          <p:cNvPr id="19" name="文本框 18"/>
          <p:cNvSpPr txBox="1"/>
          <p:nvPr/>
        </p:nvSpPr>
        <p:spPr>
          <a:xfrm>
            <a:off x="2952479" y="4294535"/>
            <a:ext cx="1705501" cy="461665"/>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&lt;R2&gt; </a:t>
            </a:r>
            <a:r>
              <a:rPr lang="en-US" sz="1200" b="1" dirty="0">
                <a:latin typeface="Huawei Sans" panose="020C0503030203020204" pitchFamily="34" charset="0"/>
              </a:rPr>
              <a:t>system-view</a:t>
            </a:r>
            <a:r>
              <a:rPr lang="en-US" sz="1200" dirty="0">
                <a:latin typeface="Huawei Sans" panose="020C0503030203020204" pitchFamily="34" charset="0"/>
              </a:rPr>
              <a:t> </a:t>
            </a:r>
          </a:p>
          <a:p>
            <a:pPr fontAlgn="ctr"/>
            <a:r>
              <a:rPr lang="en-US" sz="1200" dirty="0">
                <a:latin typeface="Huawei Sans" panose="020C0503030203020204" pitchFamily="34" charset="0"/>
              </a:rPr>
              <a:t>[R2] </a:t>
            </a:r>
            <a:r>
              <a:rPr lang="en-US" sz="1200" b="1" dirty="0" err="1">
                <a:latin typeface="Huawei Sans" panose="020C0503030203020204" pitchFamily="34" charset="0"/>
              </a:rPr>
              <a:t>lldp</a:t>
            </a:r>
            <a:r>
              <a:rPr lang="en-US" sz="1200" b="1" dirty="0">
                <a:latin typeface="Huawei Sans" panose="020C0503030203020204" pitchFamily="34" charset="0"/>
              </a:rPr>
              <a:t> enable </a:t>
            </a:r>
          </a:p>
        </p:txBody>
      </p:sp>
    </p:spTree>
    <p:extLst>
      <p:ext uri="{BB962C8B-B14F-4D97-AF65-F5344CB8AC3E}">
        <p14:creationId xmlns:p14="http://schemas.microsoft.com/office/powerpoint/2010/main" val="32363679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sym typeface="Huawei Sans" panose="020C0503030203020204" pitchFamily="34" charset="0"/>
              </a:rPr>
              <a:t>Routine Maintenance</a:t>
            </a:r>
          </a:p>
          <a:p>
            <a:r>
              <a:rPr lang="en-US" b="1" dirty="0">
                <a:latin typeface="Huawei Sans" panose="020C0503030203020204" pitchFamily="34" charset="0"/>
                <a:sym typeface="Huawei Sans" panose="020C0503030203020204" pitchFamily="34" charset="0"/>
              </a:rPr>
              <a:t>Information Collection Tools</a:t>
            </a:r>
          </a:p>
          <a:p>
            <a:pPr marL="835025" lvl="1" indent="-360363"/>
            <a:r>
              <a:rPr lang="en-US" dirty="0">
                <a:solidFill>
                  <a:schemeClr val="bg1">
                    <a:lumMod val="50000"/>
                  </a:schemeClr>
                </a:solidFill>
                <a:latin typeface="Huawei Sans" panose="020C0503030203020204" pitchFamily="34" charset="0"/>
                <a:sym typeface="Huawei Sans" panose="020C0503030203020204" pitchFamily="34" charset="0"/>
              </a:rPr>
              <a:t>Information Center</a:t>
            </a:r>
          </a:p>
          <a:p>
            <a:pPr marL="835025" lvl="1" indent="-360363"/>
            <a:r>
              <a:rPr lang="en-US" dirty="0" smtClean="0">
                <a:solidFill>
                  <a:schemeClr val="bg1">
                    <a:lumMod val="50000"/>
                  </a:schemeClr>
                </a:solidFill>
                <a:latin typeface="Huawei Sans" panose="020C0503030203020204" pitchFamily="34" charset="0"/>
                <a:sym typeface="Huawei Sans" panose="020C0503030203020204" pitchFamily="34" charset="0"/>
              </a:rPr>
              <a:t>Packet Information Obtaining</a:t>
            </a:r>
            <a:endParaRPr lang="en-US" dirty="0">
              <a:solidFill>
                <a:schemeClr val="bg1">
                  <a:lumMod val="50000"/>
                </a:schemeClr>
              </a:solidFill>
              <a:latin typeface="Huawei Sans" panose="020C0503030203020204" pitchFamily="34" charset="0"/>
              <a:sym typeface="Huawei Sans" panose="020C0503030203020204" pitchFamily="34" charset="0"/>
            </a:endParaRPr>
          </a:p>
          <a:p>
            <a:pPr marL="835025" lvl="1" indent="-360363"/>
            <a:r>
              <a:rPr lang="en-US" dirty="0">
                <a:solidFill>
                  <a:schemeClr val="bg1">
                    <a:lumMod val="50000"/>
                  </a:schemeClr>
                </a:solidFill>
                <a:latin typeface="Huawei Sans" panose="020C0503030203020204" pitchFamily="34" charset="0"/>
                <a:sym typeface="Huawei Sans" panose="020C0503030203020204" pitchFamily="34" charset="0"/>
              </a:rPr>
              <a:t>LLDP</a:t>
            </a:r>
          </a:p>
          <a:p>
            <a:pPr marL="835025" lvl="1" indent="-360363">
              <a:buSzPct val="50000"/>
              <a:buFont typeface="Wingdings" panose="05000000000000000000" pitchFamily="2" charset="2"/>
              <a:buChar char="n"/>
            </a:pPr>
            <a:r>
              <a:rPr lang="en-US" dirty="0">
                <a:latin typeface="Huawei Sans" panose="020C0503030203020204" pitchFamily="34" charset="0"/>
                <a:sym typeface="Huawei Sans" panose="020C0503030203020204" pitchFamily="34" charset="0"/>
              </a:rPr>
              <a:t>Traffic Statistics Collection</a:t>
            </a:r>
          </a:p>
        </p:txBody>
      </p:sp>
    </p:spTree>
    <p:extLst>
      <p:ext uri="{BB962C8B-B14F-4D97-AF65-F5344CB8AC3E}">
        <p14:creationId xmlns:p14="http://schemas.microsoft.com/office/powerpoint/2010/main" val="5265734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wrap="square">
            <a:noAutofit/>
          </a:bodyPr>
          <a:lstStyle/>
          <a:p>
            <a:pPr algn="l"/>
            <a:r>
              <a:rPr lang="en-US" dirty="0">
                <a:latin typeface="Huawei Sans" panose="020C0503030203020204" pitchFamily="34" charset="0"/>
              </a:rPr>
              <a:t>Upon completion of this course, you will be able to:</a:t>
            </a:r>
          </a:p>
          <a:p>
            <a:pPr marL="654050" lvl="1" indent="-328613" algn="l"/>
            <a:r>
              <a:rPr lang="en-US" dirty="0">
                <a:latin typeface="Huawei Sans" panose="020C0503030203020204" pitchFamily="34" charset="0"/>
              </a:rPr>
              <a:t>Understand check items in routine maintenance.</a:t>
            </a:r>
          </a:p>
          <a:p>
            <a:pPr marL="654050" lvl="1" indent="-328613" algn="l"/>
            <a:r>
              <a:rPr lang="en-US" dirty="0">
                <a:latin typeface="Huawei Sans" panose="020C0503030203020204" pitchFamily="34" charset="0"/>
              </a:rPr>
              <a:t>Understand the functions and features of Huawei </a:t>
            </a:r>
            <a:r>
              <a:rPr lang="en-US" dirty="0" err="1">
                <a:latin typeface="Huawei Sans" panose="020C0503030203020204" pitchFamily="34" charset="0"/>
              </a:rPr>
              <a:t>datacom</a:t>
            </a:r>
            <a:r>
              <a:rPr lang="en-US" dirty="0">
                <a:latin typeface="Huawei Sans" panose="020C0503030203020204" pitchFamily="34" charset="0"/>
              </a:rPr>
              <a:t> product information center.</a:t>
            </a:r>
          </a:p>
          <a:p>
            <a:pPr marL="654050" lvl="1" indent="-328613" algn="l"/>
            <a:r>
              <a:rPr lang="en-US" dirty="0">
                <a:latin typeface="Huawei Sans" panose="020C0503030203020204" pitchFamily="34" charset="0"/>
              </a:rPr>
              <a:t>Use common maintenance tools.</a:t>
            </a:r>
          </a:p>
        </p:txBody>
      </p:sp>
    </p:spTree>
    <p:extLst>
      <p:ext uri="{BB962C8B-B14F-4D97-AF65-F5344CB8AC3E}">
        <p14:creationId xmlns:p14="http://schemas.microsoft.com/office/powerpoint/2010/main" val="14051844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marL="0" indent="0">
              <a:lnSpc>
                <a:spcPct val="100000"/>
              </a:lnSpc>
              <a:buNone/>
            </a:pPr>
            <a:r>
              <a:rPr lang="en-US" sz="1600" dirty="0">
                <a:latin typeface="Huawei Sans" panose="020C0503030203020204" pitchFamily="34" charset="0"/>
              </a:rPr>
              <a:t>Traffic statistics collection helps you learn about traffic passing and discarding after a traffic policy is applied. You can analyze and determine whether a traffic policy is properly applied, and locate faults.</a:t>
            </a:r>
          </a:p>
        </p:txBody>
      </p:sp>
      <p:sp>
        <p:nvSpPr>
          <p:cNvPr id="3" name="标题 2"/>
          <p:cNvSpPr>
            <a:spLocks noGrp="1"/>
          </p:cNvSpPr>
          <p:nvPr>
            <p:ph type="title"/>
          </p:nvPr>
        </p:nvSpPr>
        <p:spPr/>
        <p:txBody>
          <a:bodyPr wrap="square">
            <a:noAutofit/>
          </a:bodyPr>
          <a:lstStyle/>
          <a:p>
            <a:r>
              <a:rPr lang="en-US">
                <a:latin typeface="Huawei Sans" panose="020C0503030203020204" pitchFamily="34" charset="0"/>
              </a:rPr>
              <a:t>Traffic Statistics Collection</a:t>
            </a: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58083" y="2140118"/>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3174" y="2140118"/>
            <a:ext cx="540000" cy="442800"/>
          </a:xfrm>
          <a:prstGeom prst="rect">
            <a:avLst/>
          </a:prstGeom>
        </p:spPr>
      </p:pic>
      <p:cxnSp>
        <p:nvCxnSpPr>
          <p:cNvPr id="7" name="直接连接符 6"/>
          <p:cNvCxnSpPr>
            <a:stCxn id="5" idx="3"/>
            <a:endCxn id="6" idx="1"/>
          </p:cNvCxnSpPr>
          <p:nvPr/>
        </p:nvCxnSpPr>
        <p:spPr>
          <a:xfrm>
            <a:off x="1198083" y="2361518"/>
            <a:ext cx="31950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16">
            <a:extLst>
              <a:ext uri="{FF2B5EF4-FFF2-40B4-BE49-F238E27FC236}">
                <a16:creationId xmlns:a16="http://schemas.microsoft.com/office/drawing/2014/main" xmlns="" id="{4849523F-4E0A-410A-8715-D105FD18C781}"/>
              </a:ext>
            </a:extLst>
          </p:cNvPr>
          <p:cNvSpPr txBox="1"/>
          <p:nvPr/>
        </p:nvSpPr>
        <p:spPr>
          <a:xfrm>
            <a:off x="745180" y="2675239"/>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R1</a:t>
            </a:r>
          </a:p>
        </p:txBody>
      </p:sp>
      <p:sp>
        <p:nvSpPr>
          <p:cNvPr id="9" name="TextBox 16">
            <a:extLst>
              <a:ext uri="{FF2B5EF4-FFF2-40B4-BE49-F238E27FC236}">
                <a16:creationId xmlns:a16="http://schemas.microsoft.com/office/drawing/2014/main" xmlns="" id="{4849523F-4E0A-410A-8715-D105FD18C781}"/>
              </a:ext>
            </a:extLst>
          </p:cNvPr>
          <p:cNvSpPr txBox="1"/>
          <p:nvPr/>
        </p:nvSpPr>
        <p:spPr>
          <a:xfrm>
            <a:off x="4480271" y="2675239"/>
            <a:ext cx="365806"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R2</a:t>
            </a:r>
          </a:p>
        </p:txBody>
      </p:sp>
      <p:sp>
        <p:nvSpPr>
          <p:cNvPr id="10" name="TextBox 16">
            <a:extLst>
              <a:ext uri="{FF2B5EF4-FFF2-40B4-BE49-F238E27FC236}">
                <a16:creationId xmlns:a16="http://schemas.microsoft.com/office/drawing/2014/main" xmlns="" id="{4849523F-4E0A-410A-8715-D105FD18C781}"/>
              </a:ext>
            </a:extLst>
          </p:cNvPr>
          <p:cNvSpPr txBox="1"/>
          <p:nvPr/>
        </p:nvSpPr>
        <p:spPr>
          <a:xfrm>
            <a:off x="1198083" y="2131634"/>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1" name="TextBox 16">
            <a:extLst>
              <a:ext uri="{FF2B5EF4-FFF2-40B4-BE49-F238E27FC236}">
                <a16:creationId xmlns:a16="http://schemas.microsoft.com/office/drawing/2014/main" xmlns="" id="{4849523F-4E0A-410A-8715-D105FD18C781}"/>
              </a:ext>
            </a:extLst>
          </p:cNvPr>
          <p:cNvSpPr txBox="1"/>
          <p:nvPr/>
        </p:nvSpPr>
        <p:spPr>
          <a:xfrm>
            <a:off x="1198083" y="2349279"/>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10.0.12.1/24</a:t>
            </a:r>
          </a:p>
        </p:txBody>
      </p:sp>
      <p:sp>
        <p:nvSpPr>
          <p:cNvPr id="12" name="TextBox 16">
            <a:extLst>
              <a:ext uri="{FF2B5EF4-FFF2-40B4-BE49-F238E27FC236}">
                <a16:creationId xmlns:a16="http://schemas.microsoft.com/office/drawing/2014/main" xmlns="" id="{4849523F-4E0A-410A-8715-D105FD18C781}"/>
              </a:ext>
            </a:extLst>
          </p:cNvPr>
          <p:cNvSpPr txBox="1"/>
          <p:nvPr/>
        </p:nvSpPr>
        <p:spPr>
          <a:xfrm>
            <a:off x="3670435" y="2131634"/>
            <a:ext cx="756938"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GE0/0/0</a:t>
            </a:r>
          </a:p>
        </p:txBody>
      </p:sp>
      <p:sp>
        <p:nvSpPr>
          <p:cNvPr id="13" name="TextBox 16">
            <a:extLst>
              <a:ext uri="{FF2B5EF4-FFF2-40B4-BE49-F238E27FC236}">
                <a16:creationId xmlns:a16="http://schemas.microsoft.com/office/drawing/2014/main" xmlns="" id="{4849523F-4E0A-410A-8715-D105FD18C781}"/>
              </a:ext>
            </a:extLst>
          </p:cNvPr>
          <p:cNvSpPr txBox="1"/>
          <p:nvPr/>
        </p:nvSpPr>
        <p:spPr>
          <a:xfrm>
            <a:off x="3385100" y="2349279"/>
            <a:ext cx="1042273"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10.0.12.2/24</a:t>
            </a:r>
          </a:p>
        </p:txBody>
      </p:sp>
      <p:pic>
        <p:nvPicPr>
          <p:cNvPr id="14" name="图片 13" descr="通用交换机.png"/>
          <p:cNvPicPr>
            <a:picLocks noChangeAspect="1"/>
          </p:cNvPicPr>
          <p:nvPr/>
        </p:nvPicPr>
        <p:blipFill>
          <a:blip r:embed="rId4" cstate="print"/>
          <a:stretch>
            <a:fillRect/>
          </a:stretch>
        </p:blipFill>
        <p:spPr>
          <a:xfrm>
            <a:off x="2491492" y="2128370"/>
            <a:ext cx="540000" cy="441818"/>
          </a:xfrm>
          <a:prstGeom prst="rect">
            <a:avLst/>
          </a:prstGeom>
        </p:spPr>
      </p:pic>
      <p:sp>
        <p:nvSpPr>
          <p:cNvPr id="15" name="TextBox 16">
            <a:extLst>
              <a:ext uri="{FF2B5EF4-FFF2-40B4-BE49-F238E27FC236}">
                <a16:creationId xmlns:a16="http://schemas.microsoft.com/office/drawing/2014/main" xmlns="" id="{4849523F-4E0A-410A-8715-D105FD18C781}"/>
              </a:ext>
            </a:extLst>
          </p:cNvPr>
          <p:cNvSpPr txBox="1"/>
          <p:nvPr/>
        </p:nvSpPr>
        <p:spPr>
          <a:xfrm>
            <a:off x="2544597" y="2661572"/>
            <a:ext cx="502061"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rPr>
              <a:t>SW1</a:t>
            </a:r>
          </a:p>
        </p:txBody>
      </p:sp>
      <p:sp>
        <p:nvSpPr>
          <p:cNvPr id="16" name="文本占位符 3"/>
          <p:cNvSpPr txBox="1">
            <a:spLocks/>
          </p:cNvSpPr>
          <p:nvPr/>
        </p:nvSpPr>
        <p:spPr bwMode="auto">
          <a:xfrm>
            <a:off x="6201805" y="5800764"/>
            <a:ext cx="5556247" cy="45672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Font typeface="Arial" panose="020B0604020202020204" pitchFamily="34" charset="0"/>
              <a:buNone/>
            </a:pPr>
            <a:r>
              <a:rPr lang="en-US" sz="1200" dirty="0">
                <a:latin typeface="Huawei Sans" panose="020C0503030203020204" pitchFamily="34" charset="0"/>
              </a:rPr>
              <a:t>The preceding command output shows that R2 does not receive ICMP messages. Based on the preceding information, you can check whether a physical link is faulty or whether the VLAN configuration of SW1 is incorrect.</a:t>
            </a:r>
          </a:p>
        </p:txBody>
      </p:sp>
      <p:sp>
        <p:nvSpPr>
          <p:cNvPr id="17" name="文本框 16"/>
          <p:cNvSpPr txBox="1"/>
          <p:nvPr/>
        </p:nvSpPr>
        <p:spPr>
          <a:xfrm>
            <a:off x="6224127" y="1841448"/>
            <a:ext cx="4974699" cy="1569660"/>
          </a:xfrm>
          <a:prstGeom prst="rect">
            <a:avLst/>
          </a:prstGeom>
          <a:solidFill>
            <a:srgbClr val="F4FBFE"/>
          </a:solidFill>
          <a:ln>
            <a:solidFill>
              <a:srgbClr val="99DFF9"/>
            </a:solidFill>
          </a:ln>
        </p:spPr>
        <p:txBody>
          <a:bodyPr wrap="square" rtlCol="0">
            <a:noAutofit/>
          </a:bodyPr>
          <a:lstStyle/>
          <a:p>
            <a:pPr marL="228600" indent="-228600" fontAlgn="ctr">
              <a:buFont typeface="+mj-lt"/>
              <a:buAutoNum type="arabicPeriod" startAt="4"/>
            </a:pPr>
            <a:r>
              <a:rPr lang="en-US" sz="1200" dirty="0">
                <a:latin typeface="Huawei Sans" panose="020C0503030203020204" pitchFamily="34" charset="0"/>
              </a:rPr>
              <a:t>Create a traffic policy.</a:t>
            </a:r>
          </a:p>
          <a:p>
            <a:pPr fontAlgn="ctr"/>
            <a:r>
              <a:rPr lang="en-US" sz="1200" dirty="0">
                <a:latin typeface="Huawei Sans" panose="020C0503030203020204" pitchFamily="34" charset="0"/>
              </a:rPr>
              <a:t>[R2] </a:t>
            </a:r>
            <a:r>
              <a:rPr lang="en-US" sz="1200" b="1" dirty="0">
                <a:latin typeface="Huawei Sans" panose="020C0503030203020204" pitchFamily="34" charset="0"/>
              </a:rPr>
              <a:t>traffic policy p1</a:t>
            </a:r>
            <a:r>
              <a:rPr lang="en-US" sz="1200" dirty="0">
                <a:latin typeface="Huawei Sans" panose="020C0503030203020204" pitchFamily="34" charset="0"/>
              </a:rPr>
              <a:t> </a:t>
            </a:r>
          </a:p>
          <a:p>
            <a:pPr fontAlgn="ctr"/>
            <a:r>
              <a:rPr lang="en-US" sz="1200" dirty="0">
                <a:latin typeface="Huawei Sans" panose="020C0503030203020204" pitchFamily="34" charset="0"/>
              </a:rPr>
              <a:t>[R2-trafficpolicy-p1] </a:t>
            </a:r>
            <a:r>
              <a:rPr lang="en-US" sz="1200" b="1" dirty="0">
                <a:latin typeface="Huawei Sans" panose="020C0503030203020204" pitchFamily="34" charset="0"/>
              </a:rPr>
              <a:t>classifier c1 behavior b1</a:t>
            </a:r>
            <a:r>
              <a:rPr lang="en-US" sz="1200" dirty="0">
                <a:latin typeface="Huawei Sans" panose="020C0503030203020204" pitchFamily="34" charset="0"/>
              </a:rPr>
              <a:t> </a:t>
            </a:r>
          </a:p>
          <a:p>
            <a:pPr fontAlgn="ctr"/>
            <a:r>
              <a:rPr lang="en-US" sz="1200" dirty="0">
                <a:latin typeface="Huawei Sans" panose="020C0503030203020204" pitchFamily="34" charset="0"/>
              </a:rPr>
              <a:t>[R2-trafficpolicy-p1] </a:t>
            </a:r>
            <a:r>
              <a:rPr lang="en-US" sz="1200" b="1" dirty="0">
                <a:latin typeface="Huawei Sans" panose="020C0503030203020204" pitchFamily="34" charset="0"/>
              </a:rPr>
              <a:t>quit</a:t>
            </a:r>
          </a:p>
          <a:p>
            <a:pPr marL="228600" indent="-228600" fontAlgn="ctr">
              <a:buFont typeface="+mj-lt"/>
              <a:buAutoNum type="arabicPeriod" startAt="5"/>
            </a:pPr>
            <a:r>
              <a:rPr lang="en-US" sz="1200" b="1" dirty="0">
                <a:latin typeface="Huawei Sans" panose="020C0503030203020204" pitchFamily="34" charset="0"/>
              </a:rPr>
              <a:t>Apply the traffic policy to an interface.</a:t>
            </a:r>
          </a:p>
          <a:p>
            <a:pPr fontAlgn="ctr"/>
            <a:r>
              <a:rPr lang="en-US" sz="1200" dirty="0">
                <a:latin typeface="Huawei Sans" panose="020C0503030203020204" pitchFamily="34" charset="0"/>
              </a:rPr>
              <a:t>[R2] </a:t>
            </a:r>
            <a:r>
              <a:rPr lang="en-US" sz="1200" b="1" dirty="0">
                <a:latin typeface="Huawei Sans" panose="020C0503030203020204" pitchFamily="34" charset="0"/>
              </a:rPr>
              <a:t>interface </a:t>
            </a:r>
            <a:r>
              <a:rPr lang="en-US" sz="1200" b="1" dirty="0" err="1">
                <a:latin typeface="Huawei Sans" panose="020C0503030203020204" pitchFamily="34" charset="0"/>
              </a:rPr>
              <a:t>GigabitEthernet</a:t>
            </a:r>
            <a:r>
              <a:rPr lang="en-US" sz="1200" b="1" dirty="0">
                <a:latin typeface="Huawei Sans" panose="020C0503030203020204" pitchFamily="34" charset="0"/>
              </a:rPr>
              <a:t> 0/0/0</a:t>
            </a:r>
            <a:r>
              <a:rPr lang="en-US" sz="1200" dirty="0">
                <a:latin typeface="Huawei Sans" panose="020C0503030203020204" pitchFamily="34" charset="0"/>
              </a:rPr>
              <a:t> </a:t>
            </a:r>
          </a:p>
          <a:p>
            <a:pPr fontAlgn="ctr"/>
            <a:r>
              <a:rPr lang="en-US" sz="1200" dirty="0">
                <a:latin typeface="Huawei Sans" panose="020C0503030203020204" pitchFamily="34" charset="0"/>
              </a:rPr>
              <a:t>[R2-GigabitEthernet0/0/0] </a:t>
            </a:r>
            <a:r>
              <a:rPr lang="en-US" sz="1200" b="1" dirty="0">
                <a:latin typeface="Huawei Sans" panose="020C0503030203020204" pitchFamily="34" charset="0"/>
              </a:rPr>
              <a:t>traffic-policy p1 inbound</a:t>
            </a:r>
            <a:r>
              <a:rPr lang="en-US" sz="1200" dirty="0">
                <a:latin typeface="Huawei Sans" panose="020C0503030203020204" pitchFamily="34" charset="0"/>
              </a:rPr>
              <a:t> </a:t>
            </a:r>
          </a:p>
          <a:p>
            <a:pPr fontAlgn="ctr"/>
            <a:r>
              <a:rPr lang="en-US" sz="1200" dirty="0">
                <a:latin typeface="Huawei Sans" panose="020C0503030203020204" pitchFamily="34" charset="0"/>
              </a:rPr>
              <a:t>[R2-GigabitEthernet0/0/0] </a:t>
            </a:r>
            <a:r>
              <a:rPr lang="en-US" sz="1200" b="1" dirty="0">
                <a:latin typeface="Huawei Sans" panose="020C0503030203020204" pitchFamily="34" charset="0"/>
              </a:rPr>
              <a:t>quit</a:t>
            </a:r>
          </a:p>
        </p:txBody>
      </p:sp>
      <p:sp>
        <p:nvSpPr>
          <p:cNvPr id="18" name="文本框 17"/>
          <p:cNvSpPr txBox="1"/>
          <p:nvPr/>
        </p:nvSpPr>
        <p:spPr>
          <a:xfrm>
            <a:off x="544142" y="3755191"/>
            <a:ext cx="4974699" cy="2308324"/>
          </a:xfrm>
          <a:prstGeom prst="rect">
            <a:avLst/>
          </a:prstGeom>
          <a:solidFill>
            <a:srgbClr val="F4FBFE"/>
          </a:solidFill>
          <a:ln>
            <a:solidFill>
              <a:srgbClr val="99DFF9"/>
            </a:solidFill>
          </a:ln>
        </p:spPr>
        <p:txBody>
          <a:bodyPr wrap="square" rtlCol="0">
            <a:noAutofit/>
          </a:bodyPr>
          <a:lstStyle/>
          <a:p>
            <a:pPr marL="228600" indent="-228600" fontAlgn="ctr">
              <a:buFont typeface="+mj-lt"/>
              <a:buAutoNum type="arabicPeriod"/>
            </a:pPr>
            <a:r>
              <a:rPr lang="en-US" sz="1200" dirty="0">
                <a:latin typeface="Huawei Sans" panose="020C0503030203020204" pitchFamily="34" charset="0"/>
              </a:rPr>
              <a:t>Configure an ACL rule. </a:t>
            </a:r>
          </a:p>
          <a:p>
            <a:pPr fontAlgn="ctr"/>
            <a:r>
              <a:rPr lang="en-US" sz="1200" dirty="0">
                <a:latin typeface="Huawei Sans" panose="020C0503030203020204" pitchFamily="34" charset="0"/>
              </a:rPr>
              <a:t>[R2] </a:t>
            </a:r>
            <a:r>
              <a:rPr lang="en-US" sz="1200" b="1" dirty="0" err="1">
                <a:latin typeface="Huawei Sans" panose="020C0503030203020204" pitchFamily="34" charset="0"/>
              </a:rPr>
              <a:t>acl</a:t>
            </a:r>
            <a:r>
              <a:rPr lang="en-US" sz="1200" b="1" dirty="0">
                <a:latin typeface="Huawei Sans" panose="020C0503030203020204" pitchFamily="34" charset="0"/>
              </a:rPr>
              <a:t> 2000</a:t>
            </a:r>
          </a:p>
          <a:p>
            <a:pPr fontAlgn="ctr"/>
            <a:r>
              <a:rPr lang="en-US" sz="1200" dirty="0">
                <a:latin typeface="Huawei Sans" panose="020C0503030203020204" pitchFamily="34" charset="0"/>
              </a:rPr>
              <a:t>[R2-acl-basic-2000] </a:t>
            </a:r>
            <a:r>
              <a:rPr lang="en-US" sz="1200" b="1" dirty="0">
                <a:latin typeface="Huawei Sans" panose="020C0503030203020204" pitchFamily="34" charset="0"/>
              </a:rPr>
              <a:t>rule permit source 10.0.12.1 0</a:t>
            </a:r>
          </a:p>
          <a:p>
            <a:pPr fontAlgn="ctr"/>
            <a:r>
              <a:rPr lang="en-US" sz="1200" dirty="0">
                <a:latin typeface="Huawei Sans" panose="020C0503030203020204" pitchFamily="34" charset="0"/>
              </a:rPr>
              <a:t>[R2-acl-basic-2000] </a:t>
            </a:r>
            <a:r>
              <a:rPr lang="en-US" sz="1200" b="1" dirty="0">
                <a:latin typeface="Huawei Sans" panose="020C0503030203020204" pitchFamily="34" charset="0"/>
              </a:rPr>
              <a:t>quit</a:t>
            </a:r>
          </a:p>
          <a:p>
            <a:pPr marL="228600" indent="-228600" fontAlgn="ctr">
              <a:buFont typeface="+mj-lt"/>
              <a:buAutoNum type="arabicPeriod" startAt="2"/>
            </a:pPr>
            <a:r>
              <a:rPr lang="en-US" sz="1200" dirty="0">
                <a:latin typeface="Huawei Sans" panose="020C0503030203020204" pitchFamily="34" charset="0"/>
              </a:rPr>
              <a:t>Configure a traffic classifier. </a:t>
            </a:r>
          </a:p>
          <a:p>
            <a:pPr fontAlgn="ctr"/>
            <a:r>
              <a:rPr lang="en-US" sz="1200" dirty="0">
                <a:latin typeface="Huawei Sans" panose="020C0503030203020204" pitchFamily="34" charset="0"/>
              </a:rPr>
              <a:t>[R2] </a:t>
            </a:r>
            <a:r>
              <a:rPr lang="en-US" sz="1200" b="1" dirty="0">
                <a:latin typeface="Huawei Sans" panose="020C0503030203020204" pitchFamily="34" charset="0"/>
              </a:rPr>
              <a:t>traffic classifier c1</a:t>
            </a:r>
          </a:p>
          <a:p>
            <a:pPr fontAlgn="ctr"/>
            <a:r>
              <a:rPr lang="en-US" sz="1200" dirty="0">
                <a:latin typeface="Huawei Sans" panose="020C0503030203020204" pitchFamily="34" charset="0"/>
              </a:rPr>
              <a:t>[R2-classifier-c1] </a:t>
            </a:r>
            <a:r>
              <a:rPr lang="en-US" sz="1200" b="1" dirty="0">
                <a:latin typeface="Huawei Sans" panose="020C0503030203020204" pitchFamily="34" charset="0"/>
              </a:rPr>
              <a:t>if-match </a:t>
            </a:r>
            <a:r>
              <a:rPr lang="en-US" sz="1200" b="1" dirty="0" err="1">
                <a:latin typeface="Huawei Sans" panose="020C0503030203020204" pitchFamily="34" charset="0"/>
              </a:rPr>
              <a:t>acl</a:t>
            </a:r>
            <a:r>
              <a:rPr lang="en-US" sz="1200" b="1" dirty="0">
                <a:latin typeface="Huawei Sans" panose="020C0503030203020204" pitchFamily="34" charset="0"/>
              </a:rPr>
              <a:t> 2000</a:t>
            </a:r>
          </a:p>
          <a:p>
            <a:pPr fontAlgn="ctr"/>
            <a:r>
              <a:rPr lang="en-US" sz="1200" dirty="0">
                <a:latin typeface="Huawei Sans" panose="020C0503030203020204" pitchFamily="34" charset="0"/>
              </a:rPr>
              <a:t>[R2-classifier-c1] </a:t>
            </a:r>
            <a:r>
              <a:rPr lang="en-US" sz="1200" b="1" dirty="0">
                <a:latin typeface="Huawei Sans" panose="020C0503030203020204" pitchFamily="34" charset="0"/>
              </a:rPr>
              <a:t>quit</a:t>
            </a:r>
          </a:p>
          <a:p>
            <a:pPr marL="228600" indent="-228600" fontAlgn="ctr">
              <a:buFont typeface="+mj-lt"/>
              <a:buAutoNum type="arabicPeriod" startAt="3"/>
            </a:pPr>
            <a:r>
              <a:rPr lang="en-US" sz="1200" dirty="0">
                <a:latin typeface="Huawei Sans" panose="020C0503030203020204" pitchFamily="34" charset="0"/>
              </a:rPr>
              <a:t>Configure a traffic behavior. </a:t>
            </a:r>
          </a:p>
          <a:p>
            <a:pPr fontAlgn="ctr"/>
            <a:r>
              <a:rPr lang="en-US" sz="1200" dirty="0">
                <a:latin typeface="Huawei Sans" panose="020C0503030203020204" pitchFamily="34" charset="0"/>
              </a:rPr>
              <a:t>[R2] </a:t>
            </a:r>
            <a:r>
              <a:rPr lang="en-US" sz="1200" b="1" dirty="0">
                <a:latin typeface="Huawei Sans" panose="020C0503030203020204" pitchFamily="34" charset="0"/>
              </a:rPr>
              <a:t>traffic behavior b1</a:t>
            </a:r>
            <a:r>
              <a:rPr lang="en-US" sz="1200" dirty="0">
                <a:latin typeface="Huawei Sans" panose="020C0503030203020204" pitchFamily="34" charset="0"/>
              </a:rPr>
              <a:t> </a:t>
            </a:r>
          </a:p>
          <a:p>
            <a:pPr fontAlgn="ctr"/>
            <a:r>
              <a:rPr lang="en-US" sz="1200" dirty="0">
                <a:latin typeface="Huawei Sans" panose="020C0503030203020204" pitchFamily="34" charset="0"/>
              </a:rPr>
              <a:t>[R2-behavior-b1] </a:t>
            </a:r>
            <a:r>
              <a:rPr lang="en-US" sz="1200" b="1" dirty="0">
                <a:latin typeface="Huawei Sans" panose="020C0503030203020204" pitchFamily="34" charset="0"/>
              </a:rPr>
              <a:t>statistic enable</a:t>
            </a:r>
            <a:r>
              <a:rPr lang="en-US" sz="1200" dirty="0">
                <a:latin typeface="Huawei Sans" panose="020C0503030203020204" pitchFamily="34" charset="0"/>
              </a:rPr>
              <a:t> </a:t>
            </a:r>
          </a:p>
          <a:p>
            <a:pPr fontAlgn="ctr"/>
            <a:r>
              <a:rPr lang="en-US" sz="1200" dirty="0">
                <a:latin typeface="Huawei Sans" panose="020C0503030203020204" pitchFamily="34" charset="0"/>
              </a:rPr>
              <a:t>[R2-behavior-b1] </a:t>
            </a:r>
            <a:r>
              <a:rPr lang="en-US" sz="1200" b="1" dirty="0">
                <a:latin typeface="Huawei Sans" panose="020C0503030203020204" pitchFamily="34" charset="0"/>
              </a:rPr>
              <a:t>quit</a:t>
            </a:r>
          </a:p>
        </p:txBody>
      </p:sp>
      <p:sp>
        <p:nvSpPr>
          <p:cNvPr id="19" name="文本框 18"/>
          <p:cNvSpPr txBox="1"/>
          <p:nvPr/>
        </p:nvSpPr>
        <p:spPr>
          <a:xfrm>
            <a:off x="6201805" y="3493543"/>
            <a:ext cx="5411075" cy="2308324"/>
          </a:xfrm>
          <a:prstGeom prst="rect">
            <a:avLst/>
          </a:prstGeom>
          <a:solidFill>
            <a:srgbClr val="F4FBFE"/>
          </a:solidFill>
          <a:ln>
            <a:solidFill>
              <a:srgbClr val="99DFF9"/>
            </a:solidFill>
          </a:ln>
        </p:spPr>
        <p:txBody>
          <a:bodyPr wrap="square" rtlCol="0">
            <a:noAutofit/>
          </a:bodyPr>
          <a:lstStyle/>
          <a:p>
            <a:pPr fontAlgn="ctr"/>
            <a:r>
              <a:rPr lang="en-US" sz="1200" dirty="0">
                <a:latin typeface="Huawei Sans" panose="020C0503030203020204" pitchFamily="34" charset="0"/>
              </a:rPr>
              <a:t>R2]display traffic policy statistics interface </a:t>
            </a:r>
            <a:r>
              <a:rPr lang="en-US" sz="1200" dirty="0" err="1">
                <a:latin typeface="Huawei Sans" panose="020C0503030203020204" pitchFamily="34" charset="0"/>
              </a:rPr>
              <a:t>GigabitEthernet</a:t>
            </a:r>
            <a:r>
              <a:rPr lang="en-US" sz="1200" dirty="0">
                <a:latin typeface="Huawei Sans" panose="020C0503030203020204" pitchFamily="34" charset="0"/>
              </a:rPr>
              <a:t> 0/0/0 inbound </a:t>
            </a:r>
          </a:p>
          <a:p>
            <a:pPr fontAlgn="ctr"/>
            <a:r>
              <a:rPr lang="en-US" sz="1200" dirty="0">
                <a:latin typeface="Huawei Sans" panose="020C0503030203020204" pitchFamily="34" charset="0"/>
              </a:rPr>
              <a:t> Interface: GigabitEthernet0/0/0</a:t>
            </a:r>
          </a:p>
          <a:p>
            <a:pPr fontAlgn="ctr"/>
            <a:r>
              <a:rPr lang="en-US" sz="1200" dirty="0">
                <a:latin typeface="Huawei Sans" panose="020C0503030203020204" pitchFamily="34" charset="0"/>
              </a:rPr>
              <a:t> Traffic policy inbound: test</a:t>
            </a:r>
          </a:p>
          <a:p>
            <a:pPr fontAlgn="ctr"/>
            <a:r>
              <a:rPr lang="en-US" sz="1200" dirty="0">
                <a:latin typeface="Huawei Sans" panose="020C0503030203020204" pitchFamily="34" charset="0"/>
              </a:rPr>
              <a:t> Rule number: 1</a:t>
            </a:r>
          </a:p>
          <a:p>
            <a:pPr fontAlgn="ctr"/>
            <a:r>
              <a:rPr lang="en-US" sz="1200" dirty="0">
                <a:latin typeface="Huawei Sans" panose="020C0503030203020204" pitchFamily="34" charset="0"/>
              </a:rPr>
              <a:t> Current status: OK!</a:t>
            </a:r>
          </a:p>
          <a:p>
            <a:pPr fontAlgn="ctr"/>
            <a:r>
              <a:rPr lang="en-US" sz="1200" dirty="0">
                <a:latin typeface="Huawei Sans" panose="020C0503030203020204" pitchFamily="34" charset="0"/>
              </a:rPr>
              <a:t>Item                           Sum(Packets/Bytes)            Rate(</a:t>
            </a:r>
            <a:r>
              <a:rPr lang="en-US" sz="1200" dirty="0" err="1">
                <a:latin typeface="Huawei Sans" panose="020C0503030203020204" pitchFamily="34" charset="0"/>
              </a:rPr>
              <a:t>pps</a:t>
            </a:r>
            <a:r>
              <a:rPr lang="en-US" sz="1200" dirty="0">
                <a:latin typeface="Huawei Sans" panose="020C0503030203020204" pitchFamily="34" charset="0"/>
              </a:rPr>
              <a:t>/bps)</a:t>
            </a:r>
          </a:p>
          <a:p>
            <a:pPr fontAlgn="ctr"/>
            <a:r>
              <a:rPr lang="en-US" sz="1200" dirty="0">
                <a:latin typeface="Huawei Sans" panose="020C0503030203020204" pitchFamily="34" charset="0"/>
              </a:rPr>
              <a:t>-------------------------------------------------------------------------------</a:t>
            </a: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en-US" altLang="zh-CN" sz="1200" dirty="0">
              <a:latin typeface="Huawei Sans" panose="020C0503030203020204" pitchFamily="34" charset="0"/>
            </a:endParaRPr>
          </a:p>
          <a:p>
            <a:pPr fontAlgn="ctr"/>
            <a:endParaRPr lang="en-US" altLang="zh-CN" sz="1200" dirty="0" smtClean="0">
              <a:latin typeface="Huawei Sans" panose="020C0503030203020204" pitchFamily="34" charset="0"/>
            </a:endParaRPr>
          </a:p>
          <a:p>
            <a:pPr fontAlgn="ctr"/>
            <a:endParaRPr lang="zh-CN" altLang="en-US" sz="1200" dirty="0">
              <a:latin typeface="Huawei Sans" panose="020C0503030203020204" pitchFamily="34" charset="0"/>
            </a:endParaRPr>
          </a:p>
        </p:txBody>
      </p:sp>
      <p:graphicFrame>
        <p:nvGraphicFramePr>
          <p:cNvPr id="20" name="表格 19"/>
          <p:cNvGraphicFramePr>
            <a:graphicFrameLocks noGrp="1"/>
          </p:cNvGraphicFramePr>
          <p:nvPr>
            <p:extLst>
              <p:ext uri="{D42A27DB-BD31-4B8C-83A1-F6EECF244321}">
                <p14:modId xmlns:p14="http://schemas.microsoft.com/office/powerpoint/2010/main" val="1963073654"/>
              </p:ext>
            </p:extLst>
          </p:nvPr>
        </p:nvGraphicFramePr>
        <p:xfrm>
          <a:off x="6323586" y="4726930"/>
          <a:ext cx="4866447" cy="1028700"/>
        </p:xfrm>
        <a:graphic>
          <a:graphicData uri="http://schemas.openxmlformats.org/drawingml/2006/table">
            <a:tbl>
              <a:tblPr>
                <a:tableStyleId>{72833802-FEF1-4C79-8D5D-14CF1EAF98D9}</a:tableStyleId>
              </a:tblPr>
              <a:tblGrid>
                <a:gridCol w="1462882"/>
                <a:gridCol w="1531620"/>
                <a:gridCol w="1871945"/>
              </a:tblGrid>
              <a:tr h="171450">
                <a:tc>
                  <a:txBody>
                    <a:bodyPr/>
                    <a:lstStyle/>
                    <a:p>
                      <a:pPr algn="l" fontAlgn="ctr"/>
                      <a:r>
                        <a:rPr lang="en-US" sz="1000" u="none" strike="noStrike" dirty="0">
                          <a:latin typeface="Huawei Sans" panose="020C0503030203020204" pitchFamily="34" charset="0"/>
                        </a:rPr>
                        <a:t>Matched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1450">
                <a:tc>
                  <a:txBody>
                    <a:bodyPr/>
                    <a:lstStyle/>
                    <a:p>
                      <a:pPr algn="l" fontAlgn="ctr"/>
                      <a:r>
                        <a:rPr lang="en-US" sz="1000" u="none" strike="noStrike">
                          <a:latin typeface="Huawei Sans" panose="020C0503030203020204" pitchFamily="34" charset="0"/>
                        </a:rPr>
                        <a:t>Passed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1450">
                <a:tc>
                  <a:txBody>
                    <a:bodyPr/>
                    <a:lstStyle/>
                    <a:p>
                      <a:pPr algn="l" fontAlgn="ctr"/>
                      <a:r>
                        <a:rPr lang="en-US" sz="1000" u="none" strike="noStrike">
                          <a:latin typeface="Huawei Sans" panose="020C0503030203020204" pitchFamily="34" charset="0"/>
                        </a:rPr>
                        <a:t>Dropped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1450">
                <a:tc>
                  <a:txBody>
                    <a:bodyPr/>
                    <a:lstStyle/>
                    <a:p>
                      <a:pPr algn="l" fontAlgn="ctr"/>
                      <a:r>
                        <a:rPr lang="en-US" sz="1000" u="none" strike="noStrike" dirty="0">
                          <a:latin typeface="Huawei Sans" panose="020C0503030203020204" pitchFamily="34" charset="0"/>
                        </a:rPr>
                        <a:t>Filter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1450">
                <a:tc>
                  <a:txBody>
                    <a:bodyPr/>
                    <a:lstStyle/>
                    <a:p>
                      <a:pPr algn="l" fontAlgn="ctr"/>
                      <a:r>
                        <a:rPr lang="en-US" sz="1000" u="none" strike="noStrike">
                          <a:latin typeface="Huawei Sans" panose="020C0503030203020204" pitchFamily="34" charset="0"/>
                        </a:rPr>
                        <a:t>CAR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71450">
                <a:tc>
                  <a:txBody>
                    <a:bodyPr/>
                    <a:lstStyle/>
                    <a:p>
                      <a:pPr algn="l" fontAlgn="ctr"/>
                      <a:r>
                        <a:rPr lang="en-US" sz="1000" u="none" strike="noStrike">
                          <a:latin typeface="Huawei Sans" panose="020C0503030203020204" pitchFamily="34" charset="0"/>
                        </a:rPr>
                        <a:t>Queue Matched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1100" u="none" strike="noStrike" dirty="0">
                          <a:latin typeface="Huawei Sans" panose="020C0503030203020204" pitchFamily="34" charset="0"/>
                        </a:rPr>
                        <a:t>0/0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89772057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marL="395288" indent="-395288" algn="l"/>
            <a:r>
              <a:rPr lang="en-US" sz="1800" dirty="0">
                <a:latin typeface="Huawei Sans" panose="020C0503030203020204" pitchFamily="34" charset="0"/>
              </a:rPr>
              <a:t>(</a:t>
            </a:r>
            <a:r>
              <a:rPr lang="en-US" sz="1800" dirty="0" smtClean="0">
                <a:latin typeface="Huawei Sans" panose="020C0503030203020204" pitchFamily="34" charset="0"/>
              </a:rPr>
              <a:t>Multiple) </a:t>
            </a:r>
            <a:r>
              <a:rPr lang="en-US" sz="1800" dirty="0">
                <a:latin typeface="Huawei Sans" panose="020C0503030203020204" pitchFamily="34" charset="0"/>
              </a:rPr>
              <a:t>Which of the following statements about network maintenance functions are correct?</a:t>
            </a:r>
          </a:p>
          <a:p>
            <a:pPr marL="744376" lvl="1" indent="-342900" algn="l">
              <a:buFont typeface="+mj-lt"/>
              <a:buAutoNum type="alphaUcPeriod"/>
            </a:pPr>
            <a:r>
              <a:rPr lang="en-US" sz="1600" dirty="0">
                <a:latin typeface="Huawei Sans" panose="020C0503030203020204" pitchFamily="34" charset="0"/>
              </a:rPr>
              <a:t>Routine maintenance is a type of preventive work.</a:t>
            </a:r>
          </a:p>
          <a:p>
            <a:pPr marL="744376" lvl="1" indent="-342900" algn="l">
              <a:buFont typeface="+mj-lt"/>
              <a:buAutoNum type="alphaUcPeriod"/>
            </a:pPr>
            <a:r>
              <a:rPr lang="en-US" sz="1600" dirty="0">
                <a:latin typeface="Huawei Sans" panose="020C0503030203020204" pitchFamily="34" charset="0"/>
              </a:rPr>
              <a:t>Routine maintenance helps you obtain the network baseline, which lays a solid foundation for troubleshooting.</a:t>
            </a:r>
          </a:p>
          <a:p>
            <a:pPr marL="744376" lvl="1" indent="-342900" algn="l">
              <a:buFont typeface="+mj-lt"/>
              <a:buAutoNum type="alphaUcPeriod"/>
            </a:pPr>
            <a:r>
              <a:rPr lang="en-US" sz="1600" dirty="0">
                <a:latin typeface="Huawei Sans" panose="020C0503030203020204" pitchFamily="34" charset="0"/>
              </a:rPr>
              <a:t>Routine maintenance poses high technical requirements for operators, but does not pose high requirements for operation standardization.</a:t>
            </a:r>
          </a:p>
          <a:p>
            <a:pPr marL="744376" lvl="1" indent="-342900" algn="l">
              <a:buFont typeface="+mj-lt"/>
              <a:buAutoNum type="alphaUcPeriod"/>
            </a:pPr>
            <a:r>
              <a:rPr lang="en-US" sz="1600" dirty="0">
                <a:latin typeface="Huawei Sans" panose="020C0503030203020204" pitchFamily="34" charset="0"/>
              </a:rPr>
              <a:t>Network maintenance is not only a technical issue, but also a management issue.</a:t>
            </a:r>
          </a:p>
          <a:p>
            <a:pPr marL="395288" indent="-395288" algn="l"/>
            <a:r>
              <a:rPr lang="en-US" sz="1800" dirty="0">
                <a:latin typeface="Huawei Sans" panose="020C0503030203020204" pitchFamily="34" charset="0"/>
              </a:rPr>
              <a:t>(</a:t>
            </a:r>
            <a:r>
              <a:rPr lang="en-US" sz="1800" dirty="0" err="1" smtClean="0">
                <a:latin typeface="Huawei Sans" panose="020C0503030203020204" pitchFamily="34" charset="0"/>
              </a:rPr>
              <a:t>TorF</a:t>
            </a:r>
            <a:r>
              <a:rPr lang="en-US" sz="1800" dirty="0" smtClean="0">
                <a:latin typeface="Huawei Sans" panose="020C0503030203020204" pitchFamily="34" charset="0"/>
              </a:rPr>
              <a:t>) packet information </a:t>
            </a:r>
            <a:r>
              <a:rPr lang="en-US" sz="1800" dirty="0">
                <a:latin typeface="Huawei Sans" panose="020C0503030203020204" pitchFamily="34" charset="0"/>
              </a:rPr>
              <a:t>obtained by a tool can be displayed only on the CLI of a device and cannot be saved in a file.</a:t>
            </a:r>
          </a:p>
          <a:p>
            <a:pPr marL="395288" indent="-395288" algn="l"/>
            <a:r>
              <a:rPr lang="en-US" sz="1800" dirty="0">
                <a:latin typeface="Huawei Sans" panose="020C0503030203020204" pitchFamily="34" charset="0"/>
              </a:rPr>
              <a:t>(</a:t>
            </a:r>
            <a:r>
              <a:rPr lang="en-US" sz="1800" dirty="0" err="1" smtClean="0">
                <a:latin typeface="Huawei Sans" panose="020C0503030203020204" pitchFamily="34" charset="0"/>
              </a:rPr>
              <a:t>TorF</a:t>
            </a:r>
            <a:r>
              <a:rPr lang="en-US" sz="1800" dirty="0" smtClean="0">
                <a:latin typeface="Huawei Sans" panose="020C0503030203020204" pitchFamily="34" charset="0"/>
              </a:rPr>
              <a:t>) </a:t>
            </a:r>
            <a:r>
              <a:rPr lang="en-US" sz="1800" dirty="0">
                <a:latin typeface="Huawei Sans" panose="020C0503030203020204" pitchFamily="34" charset="0"/>
              </a:rPr>
              <a:t>R1 and R2 are directly connected. If the interface IP addresses of R1 and R2 are on different network segments, the host names of the two devices cannot be obtained using LLDP.</a:t>
            </a:r>
          </a:p>
        </p:txBody>
      </p:sp>
    </p:spTree>
    <p:extLst>
      <p:ext uri="{BB962C8B-B14F-4D97-AF65-F5344CB8AC3E}">
        <p14:creationId xmlns:p14="http://schemas.microsoft.com/office/powerpoint/2010/main" val="41991372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type="body" sz="quarter" idx="11"/>
          </p:nvPr>
        </p:nvSpPr>
        <p:spPr/>
        <p:txBody>
          <a:bodyPr wrap="square">
            <a:noAutofit/>
          </a:bodyPr>
          <a:lstStyle/>
          <a:p>
            <a:pPr algn="l"/>
            <a:r>
              <a:rPr lang="en-US" sz="1800" dirty="0">
                <a:latin typeface="Huawei Sans" panose="020C0503030203020204" pitchFamily="34" charset="0"/>
              </a:rPr>
              <a:t>Network maintenance includes routine maintenance and troubleshooting. This course describes the routine maintenance and its check items, such as equipment environment check, basic equipment information check, and equipment running status check. During routine maintenance, you </a:t>
            </a:r>
            <a:r>
              <a:rPr lang="en-US" sz="1800" dirty="0" smtClean="0">
                <a:latin typeface="Huawei Sans" panose="020C0503030203020204" pitchFamily="34" charset="0"/>
              </a:rPr>
              <a:t>must </a:t>
            </a:r>
            <a:r>
              <a:rPr lang="en-US" sz="1800" dirty="0">
                <a:latin typeface="Huawei Sans" panose="020C0503030203020204" pitchFamily="34" charset="0"/>
              </a:rPr>
              <a:t>periodically back up device configurations and software packages</a:t>
            </a:r>
            <a:r>
              <a:rPr lang="en-US" sz="1800" dirty="0" smtClean="0">
                <a:latin typeface="Huawei Sans" panose="020C0503030203020204" pitchFamily="34" charset="0"/>
              </a:rPr>
              <a:t>. </a:t>
            </a:r>
            <a:r>
              <a:rPr lang="en-US" altLang="zh-CN" sz="1800" dirty="0" smtClean="0">
                <a:latin typeface="Huawei Sans" panose="020C0503030203020204" pitchFamily="34" charset="0"/>
              </a:rPr>
              <a:t>By doing so</a:t>
            </a:r>
            <a:r>
              <a:rPr lang="en-US" sz="1800" dirty="0" smtClean="0">
                <a:latin typeface="Huawei Sans" panose="020C0503030203020204" pitchFamily="34" charset="0"/>
              </a:rPr>
              <a:t>, </a:t>
            </a:r>
            <a:r>
              <a:rPr lang="en-US" sz="1800" dirty="0">
                <a:latin typeface="Huawei Sans" panose="020C0503030203020204" pitchFamily="34" charset="0"/>
              </a:rPr>
              <a:t>you can use the backup data to restore network </a:t>
            </a:r>
            <a:r>
              <a:rPr lang="en-US" sz="1800" dirty="0" smtClean="0">
                <a:latin typeface="Huawei Sans" panose="020C0503030203020204" pitchFamily="34" charset="0"/>
              </a:rPr>
              <a:t>functions</a:t>
            </a:r>
            <a:r>
              <a:rPr lang="en-US" altLang="zh-CN" sz="1800" dirty="0"/>
              <a:t> </a:t>
            </a:r>
            <a:r>
              <a:rPr lang="en-US" altLang="zh-CN" sz="1800" dirty="0" smtClean="0"/>
              <a:t>in </a:t>
            </a:r>
            <a:r>
              <a:rPr lang="en-US" altLang="zh-CN" sz="1800" dirty="0"/>
              <a:t>extreme </a:t>
            </a:r>
            <a:r>
              <a:rPr lang="en-US" altLang="zh-CN" sz="1800" dirty="0" smtClean="0"/>
              <a:t>situations</a:t>
            </a:r>
            <a:r>
              <a:rPr lang="en-US" sz="1800" dirty="0" smtClean="0">
                <a:latin typeface="Huawei Sans" panose="020C0503030203020204" pitchFamily="34" charset="0"/>
              </a:rPr>
              <a:t>.</a:t>
            </a:r>
            <a:endParaRPr lang="en-US" sz="1800" dirty="0">
              <a:latin typeface="Huawei Sans" panose="020C0503030203020204" pitchFamily="34" charset="0"/>
            </a:endParaRPr>
          </a:p>
          <a:p>
            <a:pPr algn="l"/>
            <a:r>
              <a:rPr lang="en-US" sz="1800" dirty="0">
                <a:latin typeface="Huawei Sans" panose="020C0503030203020204" pitchFamily="34" charset="0"/>
              </a:rPr>
              <a:t>Troubleshooting is network maintenance driven by fault events. A large amount of information needs to be collected during troubleshooting. A device provides the information center function. The information center provides log, trap, and debugging information and 10 information channels. You can configure rules for outputting information to control the output of various types and levels of information through different information channels.</a:t>
            </a:r>
          </a:p>
          <a:p>
            <a:pPr algn="l"/>
            <a:r>
              <a:rPr lang="en-US" sz="1800" dirty="0">
                <a:latin typeface="Huawei Sans" panose="020C0503030203020204" pitchFamily="34" charset="0"/>
              </a:rPr>
              <a:t>This course also introduces tools for obtaining information, such as </a:t>
            </a:r>
            <a:r>
              <a:rPr lang="en-US" sz="1800" dirty="0" smtClean="0">
                <a:latin typeface="Huawei Sans" panose="020C0503030203020204" pitchFamily="34" charset="0"/>
              </a:rPr>
              <a:t>Packet Information Obtaining, </a:t>
            </a:r>
            <a:r>
              <a:rPr lang="en-US" sz="1800" dirty="0">
                <a:latin typeface="Huawei Sans" panose="020C0503030203020204" pitchFamily="34" charset="0"/>
              </a:rPr>
              <a:t>traffic statistics collection, and LLDP. The use of these tools helps you efficiently rectify faults.</a:t>
            </a:r>
          </a:p>
        </p:txBody>
      </p:sp>
    </p:spTree>
    <p:extLst>
      <p:ext uri="{BB962C8B-B14F-4D97-AF65-F5344CB8AC3E}">
        <p14:creationId xmlns:p14="http://schemas.microsoft.com/office/powerpoint/2010/main" val="392648606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6196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b="1">
                <a:latin typeface="Huawei Sans" panose="020C0503030203020204" pitchFamily="34" charset="0"/>
                <a:sym typeface="Huawei Sans" panose="020C0503030203020204" pitchFamily="34" charset="0"/>
              </a:rPr>
              <a:t>Routine Maintenance</a:t>
            </a:r>
          </a:p>
          <a:p>
            <a:r>
              <a:rPr lang="en-US">
                <a:solidFill>
                  <a:schemeClr val="bg1">
                    <a:lumMod val="50000"/>
                  </a:schemeClr>
                </a:solidFill>
                <a:latin typeface="Huawei Sans" panose="020C0503030203020204" pitchFamily="34" charset="0"/>
                <a:sym typeface="Huawei Sans" panose="020C0503030203020204" pitchFamily="34" charset="0"/>
              </a:rPr>
              <a:t>Information Collection Tools</a:t>
            </a:r>
          </a:p>
        </p:txBody>
      </p:sp>
    </p:spTree>
    <p:extLst>
      <p:ext uri="{BB962C8B-B14F-4D97-AF65-F5344CB8AC3E}">
        <p14:creationId xmlns:p14="http://schemas.microsoft.com/office/powerpoint/2010/main" val="18256682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r>
              <a:rPr lang="en-US">
                <a:latin typeface="Huawei Sans" panose="020C0503030203020204" pitchFamily="34" charset="0"/>
              </a:rPr>
              <a:t>Overview of Network Maintenance</a:t>
            </a:r>
          </a:p>
        </p:txBody>
      </p:sp>
      <p:sp>
        <p:nvSpPr>
          <p:cNvPr id="4" name="文本占位符 3"/>
          <p:cNvSpPr>
            <a:spLocks noGrp="1"/>
          </p:cNvSpPr>
          <p:nvPr>
            <p:ph type="body" sz="quarter" idx="4294967295"/>
          </p:nvPr>
        </p:nvSpPr>
        <p:spPr>
          <a:xfrm>
            <a:off x="463793" y="1243013"/>
            <a:ext cx="11306175" cy="4679950"/>
          </a:xfrm>
        </p:spPr>
        <p:txBody>
          <a:bodyPr wrap="square">
            <a:noAutofit/>
          </a:bodyPr>
          <a:lstStyle/>
          <a:p>
            <a:pPr algn="l"/>
            <a:r>
              <a:rPr lang="en-US" sz="2000" dirty="0">
                <a:latin typeface="Huawei Sans" panose="020C0503030203020204" pitchFamily="34" charset="0"/>
              </a:rPr>
              <a:t>The lifecycle of a network </a:t>
            </a:r>
            <a:r>
              <a:rPr lang="en-US" sz="2000" dirty="0" smtClean="0">
                <a:latin typeface="Huawei Sans" panose="020C0503030203020204" pitchFamily="34" charset="0"/>
              </a:rPr>
              <a:t>involves network </a:t>
            </a:r>
            <a:r>
              <a:rPr lang="en-US" sz="2000" dirty="0">
                <a:latin typeface="Huawei Sans" panose="020C0503030203020204" pitchFamily="34" charset="0"/>
              </a:rPr>
              <a:t>planning and design, network implementation, and network maintenance and optimization. Network maintenance </a:t>
            </a:r>
            <a:r>
              <a:rPr lang="en-US" sz="2000" dirty="0" smtClean="0">
                <a:latin typeface="Huawei Sans" panose="020C0503030203020204" pitchFamily="34" charset="0"/>
              </a:rPr>
              <a:t>involves routine </a:t>
            </a:r>
            <a:r>
              <a:rPr lang="en-US" sz="2000" dirty="0">
                <a:latin typeface="Huawei Sans" panose="020C0503030203020204" pitchFamily="34" charset="0"/>
              </a:rPr>
              <a:t>maintenance and troubleshooting.</a:t>
            </a:r>
          </a:p>
          <a:p>
            <a:pPr algn="l"/>
            <a:r>
              <a:rPr lang="en-US" sz="2000" dirty="0">
                <a:latin typeface="Huawei Sans" panose="020C0503030203020204" pitchFamily="34" charset="0"/>
              </a:rPr>
              <a:t>Routine maintenance is performed to prevent problems and minimize </a:t>
            </a:r>
            <a:r>
              <a:rPr lang="en-US" sz="2000" dirty="0" smtClean="0">
                <a:latin typeface="Huawei Sans" panose="020C0503030203020204" pitchFamily="34" charset="0"/>
              </a:rPr>
              <a:t>the possibility of unexpected </a:t>
            </a:r>
            <a:r>
              <a:rPr lang="en-US" sz="2000" dirty="0">
                <a:latin typeface="Huawei Sans" panose="020C0503030203020204" pitchFamily="34" charset="0"/>
              </a:rPr>
              <a:t>faults. </a:t>
            </a:r>
            <a:r>
              <a:rPr lang="en-US" sz="2000" dirty="0" smtClean="0">
                <a:latin typeface="Huawei Sans" panose="020C0503030203020204" pitchFamily="34" charset="0"/>
              </a:rPr>
              <a:t>Fault causes found </a:t>
            </a:r>
            <a:r>
              <a:rPr lang="en-US" sz="2000" dirty="0">
                <a:latin typeface="Huawei Sans" panose="020C0503030203020204" pitchFamily="34" charset="0"/>
              </a:rPr>
              <a:t>during the troubleshooting can be used as a reference for routine maintenance.</a:t>
            </a:r>
          </a:p>
          <a:p>
            <a:pPr algn="l"/>
            <a:r>
              <a:rPr lang="en-US" sz="2000" dirty="0">
                <a:latin typeface="Huawei Sans" panose="020C0503030203020204" pitchFamily="34" charset="0"/>
              </a:rPr>
              <a:t>Network maintenance is </a:t>
            </a:r>
            <a:r>
              <a:rPr lang="en-US" sz="2000" dirty="0" smtClean="0">
                <a:latin typeface="Huawei Sans" panose="020C0503030203020204" pitchFamily="34" charset="0"/>
              </a:rPr>
              <a:t>related to </a:t>
            </a:r>
            <a:r>
              <a:rPr lang="en-US" altLang="zh-CN" sz="2000" dirty="0"/>
              <a:t>not only </a:t>
            </a:r>
            <a:r>
              <a:rPr lang="en-US" sz="2000" dirty="0" smtClean="0">
                <a:latin typeface="Huawei Sans" panose="020C0503030203020204" pitchFamily="34" charset="0"/>
              </a:rPr>
              <a:t>technology but also management. </a:t>
            </a:r>
            <a:r>
              <a:rPr lang="en-US" sz="2000" dirty="0">
                <a:latin typeface="Huawei Sans" panose="020C0503030203020204" pitchFamily="34" charset="0"/>
              </a:rPr>
              <a:t>Routine maintenance does not pose high technical requirements </a:t>
            </a:r>
            <a:r>
              <a:rPr lang="en-US" sz="2000" dirty="0" smtClean="0"/>
              <a:t>for</a:t>
            </a:r>
            <a:r>
              <a:rPr lang="en-US" sz="2000" dirty="0" smtClean="0">
                <a:latin typeface="Huawei Sans" panose="020C0503030203020204" pitchFamily="34" charset="0"/>
              </a:rPr>
              <a:t> </a:t>
            </a:r>
            <a:r>
              <a:rPr lang="en-US" sz="2000" dirty="0">
                <a:latin typeface="Huawei Sans" panose="020C0503030203020204" pitchFamily="34" charset="0"/>
              </a:rPr>
              <a:t>operators, but poses high requirements on operation standardization. Through routine maintenance, you can obtain various parameters of the network that is working properly, such as network device version, network bandwidth, and network security parameters, which helps you rectify faults</a:t>
            </a:r>
            <a:r>
              <a:rPr lang="en-US" sz="2000" dirty="0" smtClean="0">
                <a:latin typeface="Huawei Sans" panose="020C0503030203020204" pitchFamily="34" charset="0"/>
              </a:rPr>
              <a:t>.</a:t>
            </a:r>
            <a:endParaRPr lang="en-US" sz="2000" dirty="0">
              <a:latin typeface="Huawei Sans" panose="020C0503030203020204" pitchFamily="34" charset="0"/>
            </a:endParaRPr>
          </a:p>
        </p:txBody>
      </p:sp>
    </p:spTree>
    <p:extLst>
      <p:ext uri="{BB962C8B-B14F-4D97-AF65-F5344CB8AC3E}">
        <p14:creationId xmlns:p14="http://schemas.microsoft.com/office/powerpoint/2010/main" val="42727831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064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gn="l">
              <a:lnSpc>
                <a:spcPct val="120000"/>
              </a:lnSpc>
              <a:spcBef>
                <a:spcPts val="300"/>
              </a:spcBef>
            </a:pPr>
            <a:r>
              <a:rPr lang="en-US" sz="1800" dirty="0">
                <a:latin typeface="Huawei Sans" panose="020C0503030203020204" pitchFamily="34" charset="0"/>
              </a:rPr>
              <a:t>Routine maintenance involves </a:t>
            </a:r>
            <a:r>
              <a:rPr lang="en-US" sz="1800" dirty="0" smtClean="0"/>
              <a:t>the following</a:t>
            </a:r>
            <a:r>
              <a:rPr lang="en-US" sz="1800" dirty="0" smtClean="0">
                <a:latin typeface="Huawei Sans" panose="020C0503030203020204" pitchFamily="34" charset="0"/>
              </a:rPr>
              <a:t>:</a:t>
            </a:r>
            <a:endParaRPr lang="en-US" sz="1800" dirty="0">
              <a:latin typeface="Huawei Sans" panose="020C0503030203020204" pitchFamily="34" charset="0"/>
            </a:endParaRPr>
          </a:p>
          <a:p>
            <a:pPr marL="654050" lvl="1" indent="-328613">
              <a:lnSpc>
                <a:spcPct val="120000"/>
              </a:lnSpc>
              <a:spcBef>
                <a:spcPts val="300"/>
              </a:spcBef>
            </a:pPr>
            <a:r>
              <a:rPr lang="en-US" sz="1600" dirty="0">
                <a:latin typeface="Huawei Sans" panose="020C0503030203020204" pitchFamily="34" charset="0"/>
              </a:rPr>
              <a:t>Device running environment:</a:t>
            </a:r>
          </a:p>
          <a:p>
            <a:pPr marL="1003300" lvl="2" indent="-327025">
              <a:lnSpc>
                <a:spcPct val="120000"/>
              </a:lnSpc>
              <a:spcBef>
                <a:spcPts val="300"/>
              </a:spcBef>
            </a:pPr>
            <a:r>
              <a:rPr lang="en-US" sz="1400" dirty="0">
                <a:latin typeface="Huawei Sans" panose="020C0503030203020204" pitchFamily="34" charset="0"/>
              </a:rPr>
              <a:t>The hardware running environment refers to the peripheral environment that </a:t>
            </a:r>
            <a:r>
              <a:rPr lang="en-US" sz="1400" dirty="0" smtClean="0">
                <a:latin typeface="Huawei Sans" panose="020C0503030203020204" pitchFamily="34" charset="0"/>
              </a:rPr>
              <a:t>covers </a:t>
            </a:r>
            <a:r>
              <a:rPr lang="en-US" sz="1400" dirty="0">
                <a:latin typeface="Huawei Sans" panose="020C0503030203020204" pitchFamily="34" charset="0"/>
              </a:rPr>
              <a:t>equipment rooms, power </a:t>
            </a:r>
            <a:r>
              <a:rPr lang="en-US" sz="1400" dirty="0" smtClean="0">
                <a:latin typeface="Huawei Sans" panose="020C0503030203020204" pitchFamily="34" charset="0"/>
              </a:rPr>
              <a:t>supply system, </a:t>
            </a:r>
            <a:r>
              <a:rPr lang="en-US" sz="1400" dirty="0">
                <a:latin typeface="Huawei Sans" panose="020C0503030203020204" pitchFamily="34" charset="0"/>
              </a:rPr>
              <a:t>and heat </a:t>
            </a:r>
            <a:r>
              <a:rPr lang="en-US" sz="1400" dirty="0" smtClean="0">
                <a:latin typeface="Huawei Sans" panose="020C0503030203020204" pitchFamily="34" charset="0"/>
              </a:rPr>
              <a:t>dissipation system. </a:t>
            </a:r>
            <a:r>
              <a:rPr lang="en-US" sz="1400" dirty="0">
                <a:latin typeface="Huawei Sans" panose="020C0503030203020204" pitchFamily="34" charset="0"/>
              </a:rPr>
              <a:t>The hardware running environment is </a:t>
            </a:r>
            <a:r>
              <a:rPr lang="en-US" sz="1400" dirty="0" smtClean="0">
                <a:latin typeface="Huawei Sans" panose="020C0503030203020204" pitchFamily="34" charset="0"/>
              </a:rPr>
              <a:t>the basis for the proper </a:t>
            </a:r>
            <a:r>
              <a:rPr lang="en-US" sz="1400" dirty="0">
                <a:latin typeface="Huawei Sans" panose="020C0503030203020204" pitchFamily="34" charset="0"/>
              </a:rPr>
              <a:t>running of devices.</a:t>
            </a:r>
          </a:p>
          <a:p>
            <a:pPr marL="1003300" lvl="2" indent="-327025">
              <a:lnSpc>
                <a:spcPct val="120000"/>
              </a:lnSpc>
              <a:spcBef>
                <a:spcPts val="300"/>
              </a:spcBef>
            </a:pPr>
            <a:r>
              <a:rPr lang="en-US" sz="1400" dirty="0">
                <a:latin typeface="Huawei Sans" panose="020C0503030203020204" pitchFamily="34" charset="0"/>
              </a:rPr>
              <a:t>To maintain the device running environment, an engineer has to visit a site in person or </a:t>
            </a:r>
            <a:r>
              <a:rPr lang="en-US" sz="1400" dirty="0" smtClean="0">
                <a:latin typeface="Huawei Sans" panose="020C0503030203020204" pitchFamily="34" charset="0"/>
              </a:rPr>
              <a:t>uses </a:t>
            </a:r>
            <a:r>
              <a:rPr lang="en-US" sz="1400" dirty="0">
                <a:latin typeface="Huawei Sans" panose="020C0503030203020204" pitchFamily="34" charset="0"/>
              </a:rPr>
              <a:t>some professional tools to observe and </a:t>
            </a:r>
            <a:r>
              <a:rPr lang="en-US" altLang="zh-CN" sz="1400" dirty="0"/>
              <a:t>assess</a:t>
            </a:r>
            <a:r>
              <a:rPr lang="en-US" sz="1400" dirty="0" smtClean="0">
                <a:latin typeface="Huawei Sans" panose="020C0503030203020204" pitchFamily="34" charset="0"/>
              </a:rPr>
              <a:t> </a:t>
            </a:r>
            <a:r>
              <a:rPr lang="en-US" sz="1400" dirty="0">
                <a:latin typeface="Huawei Sans" panose="020C0503030203020204" pitchFamily="34" charset="0"/>
              </a:rPr>
              <a:t>the environment.</a:t>
            </a:r>
          </a:p>
          <a:p>
            <a:pPr marL="654050" lvl="1" indent="-328613">
              <a:lnSpc>
                <a:spcPct val="120000"/>
              </a:lnSpc>
              <a:spcBef>
                <a:spcPts val="300"/>
              </a:spcBef>
            </a:pPr>
            <a:r>
              <a:rPr lang="en-US" sz="1600" dirty="0">
                <a:latin typeface="Huawei Sans" panose="020C0503030203020204" pitchFamily="34" charset="0"/>
              </a:rPr>
              <a:t>Device software and hardware running status:</a:t>
            </a:r>
          </a:p>
          <a:p>
            <a:pPr marL="1003300" lvl="2" indent="-327025">
              <a:lnSpc>
                <a:spcPct val="120000"/>
              </a:lnSpc>
              <a:spcBef>
                <a:spcPts val="300"/>
              </a:spcBef>
            </a:pPr>
            <a:r>
              <a:rPr lang="en-US" sz="1400" dirty="0">
                <a:latin typeface="Huawei Sans" panose="020C0503030203020204" pitchFamily="34" charset="0"/>
              </a:rPr>
              <a:t>The running status of software and hardware is closely related to specific services running on a device. </a:t>
            </a:r>
            <a:r>
              <a:rPr lang="en-US" sz="1400" dirty="0" smtClean="0">
                <a:latin typeface="Huawei Sans" panose="020C0503030203020204" pitchFamily="34" charset="0"/>
              </a:rPr>
              <a:t>Network </a:t>
            </a:r>
            <a:r>
              <a:rPr lang="en-US" sz="1400" dirty="0">
                <a:latin typeface="Huawei Sans" panose="020C0503030203020204" pitchFamily="34" charset="0"/>
              </a:rPr>
              <a:t>engineers must be familiar with common maintenance commands provided by the </a:t>
            </a:r>
            <a:r>
              <a:rPr lang="en-US" altLang="zh-CN" sz="1400" dirty="0"/>
              <a:t>Versatile Routing Platform (VRP</a:t>
            </a:r>
            <a:r>
              <a:rPr lang="en-US" altLang="zh-CN" sz="1400" dirty="0" smtClean="0"/>
              <a:t>) that </a:t>
            </a:r>
            <a:r>
              <a:rPr lang="en-US" altLang="zh-CN" sz="1400" dirty="0"/>
              <a:t>Huawei </a:t>
            </a:r>
            <a:r>
              <a:rPr lang="en-US" altLang="zh-CN" sz="1400" dirty="0" err="1"/>
              <a:t>datacom</a:t>
            </a:r>
            <a:r>
              <a:rPr lang="en-US" altLang="zh-CN" sz="1400" dirty="0"/>
              <a:t> devices</a:t>
            </a:r>
            <a:r>
              <a:rPr lang="en-US" sz="1400" dirty="0" smtClean="0">
                <a:latin typeface="Huawei Sans" panose="020C0503030203020204" pitchFamily="34" charset="0"/>
              </a:rPr>
              <a:t>.</a:t>
            </a:r>
            <a:endParaRPr lang="en-US" sz="1400" dirty="0">
              <a:latin typeface="Huawei Sans" panose="020C0503030203020204" pitchFamily="34" charset="0"/>
            </a:endParaRPr>
          </a:p>
          <a:p>
            <a:pPr marL="1003300" lvl="2" indent="-327025">
              <a:lnSpc>
                <a:spcPct val="120000"/>
              </a:lnSpc>
              <a:spcBef>
                <a:spcPts val="300"/>
              </a:spcBef>
            </a:pPr>
            <a:r>
              <a:rPr lang="en-US" sz="1400" dirty="0">
                <a:latin typeface="Huawei Sans" panose="020C0503030203020204" pitchFamily="34" charset="0"/>
              </a:rPr>
              <a:t>Maintenance personnel can maintain the software and hardware of a device onsite or remotely </a:t>
            </a:r>
            <a:r>
              <a:rPr lang="en-US" sz="1400" dirty="0" smtClean="0">
                <a:latin typeface="Huawei Sans" panose="020C0503030203020204" pitchFamily="34" charset="0"/>
              </a:rPr>
              <a:t>mainly by </a:t>
            </a:r>
            <a:r>
              <a:rPr lang="en-US" sz="1400" dirty="0">
                <a:latin typeface="Huawei Sans" panose="020C0503030203020204" pitchFamily="34" charset="0"/>
              </a:rPr>
              <a:t>running display commands.</a:t>
            </a:r>
          </a:p>
          <a:p>
            <a:pPr algn="l">
              <a:lnSpc>
                <a:spcPct val="120000"/>
              </a:lnSpc>
              <a:spcBef>
                <a:spcPts val="300"/>
              </a:spcBef>
            </a:pPr>
            <a:r>
              <a:rPr lang="en-US" sz="1800" dirty="0">
                <a:latin typeface="Huawei Sans" panose="020C0503030203020204" pitchFamily="34" charset="0"/>
              </a:rPr>
              <a:t>Either of the following methods can be used to perform routine maintenance:</a:t>
            </a:r>
          </a:p>
          <a:p>
            <a:pPr marL="654050" lvl="1" indent="-328613">
              <a:lnSpc>
                <a:spcPct val="120000"/>
              </a:lnSpc>
              <a:spcBef>
                <a:spcPts val="300"/>
              </a:spcBef>
            </a:pPr>
            <a:r>
              <a:rPr lang="en-US" sz="1600" dirty="0">
                <a:latin typeface="Huawei Sans" panose="020C0503030203020204" pitchFamily="34" charset="0"/>
              </a:rPr>
              <a:t>Onsite observation: Observe the hardware running environment of </a:t>
            </a:r>
            <a:r>
              <a:rPr lang="en-US" sz="1600" dirty="0" smtClean="0">
                <a:latin typeface="Huawei Sans" panose="020C0503030203020204" pitchFamily="34" charset="0"/>
              </a:rPr>
              <a:t>device</a:t>
            </a:r>
            <a:r>
              <a:rPr lang="en-US" altLang="zh-CN" sz="1600" dirty="0" smtClean="0">
                <a:latin typeface="Huawei Sans" panose="020C0503030203020204" pitchFamily="34" charset="0"/>
              </a:rPr>
              <a:t>s</a:t>
            </a:r>
            <a:r>
              <a:rPr lang="en-US" sz="1600" dirty="0" smtClean="0">
                <a:latin typeface="Huawei Sans" panose="020C0503030203020204" pitchFamily="34" charset="0"/>
              </a:rPr>
              <a:t>.</a:t>
            </a:r>
            <a:endParaRPr lang="en-US" sz="1600" dirty="0">
              <a:latin typeface="Huawei Sans" panose="020C0503030203020204" pitchFamily="34" charset="0"/>
            </a:endParaRPr>
          </a:p>
          <a:p>
            <a:pPr marL="654050" lvl="1" indent="-328613">
              <a:lnSpc>
                <a:spcPct val="120000"/>
              </a:lnSpc>
              <a:spcBef>
                <a:spcPts val="300"/>
              </a:spcBef>
            </a:pPr>
            <a:r>
              <a:rPr lang="en-US" sz="1600" dirty="0">
                <a:latin typeface="Huawei Sans" panose="020C0503030203020204" pitchFamily="34" charset="0"/>
              </a:rPr>
              <a:t>Remote operation: </a:t>
            </a:r>
            <a:r>
              <a:rPr lang="en-US" sz="1600" dirty="0" smtClean="0"/>
              <a:t>Check</a:t>
            </a:r>
            <a:r>
              <a:rPr lang="en-US" sz="1600" dirty="0" smtClean="0">
                <a:latin typeface="Huawei Sans" panose="020C0503030203020204" pitchFamily="34" charset="0"/>
              </a:rPr>
              <a:t> </a:t>
            </a:r>
            <a:r>
              <a:rPr lang="en-US" sz="1600" dirty="0">
                <a:latin typeface="Huawei Sans" panose="020C0503030203020204" pitchFamily="34" charset="0"/>
              </a:rPr>
              <a:t>the running status of the software and hardware of </a:t>
            </a:r>
            <a:r>
              <a:rPr lang="en-US" sz="1600" dirty="0" smtClean="0">
                <a:latin typeface="Huawei Sans" panose="020C0503030203020204" pitchFamily="34" charset="0"/>
              </a:rPr>
              <a:t>devices.</a:t>
            </a:r>
            <a:endParaRPr lang="en-US" sz="1600" dirty="0">
              <a:latin typeface="Huawei Sans" panose="020C0503030203020204" pitchFamily="34" charset="0"/>
            </a:endParaRPr>
          </a:p>
          <a:p>
            <a:pPr algn="l">
              <a:lnSpc>
                <a:spcPct val="120000"/>
              </a:lnSpc>
              <a:spcBef>
                <a:spcPts val="300"/>
              </a:spcBef>
            </a:pPr>
            <a:endParaRPr lang="zh-CN" altLang="en-US" sz="1800" dirty="0">
              <a:latin typeface="Huawei Sans" panose="020C0503030203020204" pitchFamily="34" charset="0"/>
            </a:endParaRPr>
          </a:p>
        </p:txBody>
      </p:sp>
      <p:sp>
        <p:nvSpPr>
          <p:cNvPr id="2" name="标题 1"/>
          <p:cNvSpPr>
            <a:spLocks noGrp="1"/>
          </p:cNvSpPr>
          <p:nvPr>
            <p:ph type="title"/>
          </p:nvPr>
        </p:nvSpPr>
        <p:spPr>
          <a:xfrm>
            <a:off x="1594800" y="410400"/>
            <a:ext cx="10468246" cy="640800"/>
          </a:xfrm>
        </p:spPr>
        <p:txBody>
          <a:bodyPr wrap="square">
            <a:noAutofit/>
          </a:bodyPr>
          <a:lstStyle/>
          <a:p>
            <a:r>
              <a:rPr lang="en-US" dirty="0">
                <a:latin typeface="Huawei Sans" panose="020C0503030203020204" pitchFamily="34" charset="0"/>
              </a:rPr>
              <a:t>Routine Maintenance — Content and Methods</a:t>
            </a:r>
          </a:p>
        </p:txBody>
      </p:sp>
    </p:spTree>
    <p:extLst>
      <p:ext uri="{BB962C8B-B14F-4D97-AF65-F5344CB8AC3E}">
        <p14:creationId xmlns:p14="http://schemas.microsoft.com/office/powerpoint/2010/main" val="12744880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0" indent="0" algn="l">
              <a:buNone/>
            </a:pPr>
            <a:r>
              <a:rPr lang="en-US" sz="1800" dirty="0">
                <a:latin typeface="Huawei Sans" panose="020C0503030203020204" pitchFamily="34" charset="0"/>
              </a:rPr>
              <a:t>Routine maintenance is a planned routine task. </a:t>
            </a:r>
            <a:r>
              <a:rPr lang="en-US" sz="1800" dirty="0" smtClean="0">
                <a:latin typeface="Huawei Sans" panose="020C0503030203020204" pitchFamily="34" charset="0"/>
              </a:rPr>
              <a:t>It </a:t>
            </a:r>
            <a:r>
              <a:rPr lang="en-US" sz="1800" dirty="0">
                <a:latin typeface="Huawei Sans" panose="020C0503030203020204" pitchFamily="34" charset="0"/>
              </a:rPr>
              <a:t>is necessary to prepare a checklist for operations. For details about the checklists for different network devices, see </a:t>
            </a:r>
            <a:r>
              <a:rPr lang="en-US" sz="1800" dirty="0" smtClean="0"/>
              <a:t>related </a:t>
            </a:r>
            <a:r>
              <a:rPr lang="en-US" sz="1800" dirty="0" smtClean="0">
                <a:latin typeface="Huawei Sans" panose="020C0503030203020204" pitchFamily="34" charset="0"/>
              </a:rPr>
              <a:t>product </a:t>
            </a:r>
            <a:r>
              <a:rPr lang="en-US" sz="1800" dirty="0">
                <a:latin typeface="Huawei Sans" panose="020C0503030203020204" pitchFamily="34" charset="0"/>
              </a:rPr>
              <a:t>documentation. Items to be checked during routine maintenance can also be </a:t>
            </a:r>
            <a:r>
              <a:rPr lang="en-US" sz="1800" dirty="0" smtClean="0">
                <a:latin typeface="Huawei Sans" panose="020C0503030203020204" pitchFamily="34" charset="0"/>
              </a:rPr>
              <a:t>defined by custo</a:t>
            </a:r>
            <a:r>
              <a:rPr lang="en-US" sz="1800" dirty="0" smtClean="0"/>
              <a:t>mers</a:t>
            </a:r>
            <a:r>
              <a:rPr lang="en-US" sz="1800" dirty="0" smtClean="0">
                <a:latin typeface="Huawei Sans" panose="020C0503030203020204" pitchFamily="34" charset="0"/>
              </a:rPr>
              <a:t>.</a:t>
            </a:r>
            <a:endParaRPr lang="en-US" sz="1800" dirty="0">
              <a:latin typeface="Huawei Sans" panose="020C0503030203020204" pitchFamily="34" charset="0"/>
            </a:endParaRPr>
          </a:p>
          <a:p>
            <a:pPr algn="l"/>
            <a:endParaRPr lang="zh-CN" altLang="en-US"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Routine Maintenance — Checklist</a:t>
            </a:r>
          </a:p>
        </p:txBody>
      </p:sp>
      <p:sp>
        <p:nvSpPr>
          <p:cNvPr id="5" name="圆角矩形 4"/>
          <p:cNvSpPr/>
          <p:nvPr/>
        </p:nvSpPr>
        <p:spPr>
          <a:xfrm>
            <a:off x="881694" y="4528576"/>
            <a:ext cx="1587473" cy="453231"/>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Equipment environment check</a:t>
            </a:r>
          </a:p>
        </p:txBody>
      </p:sp>
      <p:sp>
        <p:nvSpPr>
          <p:cNvPr id="6" name="圆角矩形 5"/>
          <p:cNvSpPr/>
          <p:nvPr/>
        </p:nvSpPr>
        <p:spPr>
          <a:xfrm>
            <a:off x="3130414" y="4522230"/>
            <a:ext cx="1861463" cy="453231"/>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Basic device information check</a:t>
            </a:r>
          </a:p>
        </p:txBody>
      </p:sp>
      <p:sp>
        <p:nvSpPr>
          <p:cNvPr id="7" name="圆角矩形 6"/>
          <p:cNvSpPr/>
          <p:nvPr/>
        </p:nvSpPr>
        <p:spPr>
          <a:xfrm>
            <a:off x="5790865" y="4501628"/>
            <a:ext cx="1600022" cy="494434"/>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Device running </a:t>
            </a:r>
            <a:r>
              <a:rPr lang="en-US" sz="1400" dirty="0" smtClean="0">
                <a:solidFill>
                  <a:srgbClr val="1D1D1A"/>
                </a:solidFill>
                <a:latin typeface="Huawei Sans" panose="020C0503030203020204" pitchFamily="34" charset="0"/>
                <a:ea typeface="方正兰亭黑简体" panose="02000000000000000000" pitchFamily="2" charset="-122"/>
              </a:rPr>
              <a:t>status</a:t>
            </a:r>
            <a:endParaRPr lang="en-US" sz="1400" dirty="0">
              <a:solidFill>
                <a:srgbClr val="1D1D1A"/>
              </a:solidFill>
              <a:latin typeface="Huawei Sans" panose="020C0503030203020204" pitchFamily="34" charset="0"/>
              <a:ea typeface="方正兰亭黑简体" panose="02000000000000000000" pitchFamily="2" charset="-122"/>
            </a:endParaRPr>
          </a:p>
        </p:txBody>
      </p:sp>
      <p:sp>
        <p:nvSpPr>
          <p:cNvPr id="8" name="圆角矩形 7"/>
          <p:cNvSpPr/>
          <p:nvPr/>
        </p:nvSpPr>
        <p:spPr>
          <a:xfrm>
            <a:off x="8023113" y="4501628"/>
            <a:ext cx="1600022" cy="494434"/>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Interface content check</a:t>
            </a:r>
          </a:p>
        </p:txBody>
      </p:sp>
      <p:sp>
        <p:nvSpPr>
          <p:cNvPr id="9" name="圆角矩形 8"/>
          <p:cNvSpPr/>
          <p:nvPr/>
        </p:nvSpPr>
        <p:spPr>
          <a:xfrm>
            <a:off x="10255361" y="4483344"/>
            <a:ext cx="1140144" cy="494434"/>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Service check</a:t>
            </a:r>
          </a:p>
        </p:txBody>
      </p:sp>
      <p:sp>
        <p:nvSpPr>
          <p:cNvPr id="10" name="圆角矩形 9"/>
          <p:cNvSpPr/>
          <p:nvPr/>
        </p:nvSpPr>
        <p:spPr>
          <a:xfrm>
            <a:off x="5207303" y="2951758"/>
            <a:ext cx="1042821" cy="374571"/>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Checklist</a:t>
            </a:r>
          </a:p>
        </p:txBody>
      </p:sp>
      <p:cxnSp>
        <p:nvCxnSpPr>
          <p:cNvPr id="11" name="直接箭头连接符 10"/>
          <p:cNvCxnSpPr>
            <a:endCxn id="5" idx="0"/>
          </p:cNvCxnSpPr>
          <p:nvPr/>
        </p:nvCxnSpPr>
        <p:spPr bwMode="auto">
          <a:xfrm>
            <a:off x="1675431" y="3795108"/>
            <a:ext cx="0" cy="733468"/>
          </a:xfrm>
          <a:prstGeom prst="straightConnector1">
            <a:avLst/>
          </a:prstGeom>
          <a:solidFill>
            <a:srgbClr val="F3FBFE"/>
          </a:solidFill>
          <a:ln w="12700" cap="flat" cmpd="sng" algn="ctr">
            <a:solidFill>
              <a:srgbClr val="1AABE2"/>
            </a:solidFill>
            <a:prstDash val="solid"/>
            <a:miter lim="800000"/>
          </a:ln>
          <a:effectLst/>
        </p:spPr>
      </p:cxnSp>
      <p:cxnSp>
        <p:nvCxnSpPr>
          <p:cNvPr id="12" name="直接箭头连接符 11"/>
          <p:cNvCxnSpPr>
            <a:endCxn id="6" idx="0"/>
          </p:cNvCxnSpPr>
          <p:nvPr/>
        </p:nvCxnSpPr>
        <p:spPr bwMode="auto">
          <a:xfrm>
            <a:off x="4061145" y="3785967"/>
            <a:ext cx="1" cy="736263"/>
          </a:xfrm>
          <a:prstGeom prst="straightConnector1">
            <a:avLst/>
          </a:prstGeom>
          <a:solidFill>
            <a:srgbClr val="F3FBFE"/>
          </a:solidFill>
          <a:ln w="12700" cap="flat" cmpd="sng" algn="ctr">
            <a:solidFill>
              <a:srgbClr val="1AABE2"/>
            </a:solidFill>
            <a:prstDash val="solid"/>
            <a:miter lim="800000"/>
          </a:ln>
          <a:effectLst/>
        </p:spPr>
      </p:cxnSp>
      <p:cxnSp>
        <p:nvCxnSpPr>
          <p:cNvPr id="13" name="直接箭头连接符 12"/>
          <p:cNvCxnSpPr>
            <a:endCxn id="7" idx="0"/>
          </p:cNvCxnSpPr>
          <p:nvPr/>
        </p:nvCxnSpPr>
        <p:spPr bwMode="auto">
          <a:xfrm>
            <a:off x="6590876" y="3804250"/>
            <a:ext cx="0" cy="697378"/>
          </a:xfrm>
          <a:prstGeom prst="straightConnector1">
            <a:avLst/>
          </a:prstGeom>
          <a:solidFill>
            <a:srgbClr val="F3FBFE"/>
          </a:solidFill>
          <a:ln w="12700" cap="flat" cmpd="sng" algn="ctr">
            <a:solidFill>
              <a:srgbClr val="1AABE2"/>
            </a:solidFill>
            <a:prstDash val="solid"/>
            <a:miter lim="800000"/>
          </a:ln>
          <a:effectLst/>
        </p:spPr>
      </p:cxnSp>
      <p:cxnSp>
        <p:nvCxnSpPr>
          <p:cNvPr id="14" name="直接箭头连接符 13"/>
          <p:cNvCxnSpPr>
            <a:endCxn id="8" idx="0"/>
          </p:cNvCxnSpPr>
          <p:nvPr/>
        </p:nvCxnSpPr>
        <p:spPr bwMode="auto">
          <a:xfrm>
            <a:off x="8823124" y="3785967"/>
            <a:ext cx="0" cy="715661"/>
          </a:xfrm>
          <a:prstGeom prst="straightConnector1">
            <a:avLst/>
          </a:prstGeom>
          <a:solidFill>
            <a:srgbClr val="F3FBFE"/>
          </a:solidFill>
          <a:ln w="12700" cap="flat" cmpd="sng" algn="ctr">
            <a:solidFill>
              <a:srgbClr val="1AABE2"/>
            </a:solidFill>
            <a:prstDash val="solid"/>
            <a:miter lim="800000"/>
          </a:ln>
          <a:effectLst/>
        </p:spPr>
      </p:cxnSp>
      <p:cxnSp>
        <p:nvCxnSpPr>
          <p:cNvPr id="15" name="直接箭头连接符 14"/>
          <p:cNvCxnSpPr>
            <a:endCxn id="9" idx="0"/>
          </p:cNvCxnSpPr>
          <p:nvPr/>
        </p:nvCxnSpPr>
        <p:spPr bwMode="auto">
          <a:xfrm>
            <a:off x="10825433" y="3785967"/>
            <a:ext cx="0" cy="697377"/>
          </a:xfrm>
          <a:prstGeom prst="straightConnector1">
            <a:avLst/>
          </a:prstGeom>
          <a:solidFill>
            <a:srgbClr val="F3FBFE"/>
          </a:solidFill>
          <a:ln w="12700" cap="flat" cmpd="sng" algn="ctr">
            <a:solidFill>
              <a:srgbClr val="1AABE2"/>
            </a:solidFill>
            <a:prstDash val="solid"/>
            <a:miter lim="800000"/>
          </a:ln>
          <a:effectLst/>
        </p:spPr>
      </p:cxnSp>
      <p:cxnSp>
        <p:nvCxnSpPr>
          <p:cNvPr id="16" name="直接连接符 15"/>
          <p:cNvCxnSpPr>
            <a:stCxn id="10" idx="2"/>
          </p:cNvCxnSpPr>
          <p:nvPr/>
        </p:nvCxnSpPr>
        <p:spPr bwMode="auto">
          <a:xfrm>
            <a:off x="5728714" y="3326329"/>
            <a:ext cx="0" cy="442403"/>
          </a:xfrm>
          <a:prstGeom prst="line">
            <a:avLst/>
          </a:prstGeom>
          <a:solidFill>
            <a:srgbClr val="F3FBFE"/>
          </a:solidFill>
          <a:ln w="12700" cap="flat" cmpd="sng" algn="ctr">
            <a:solidFill>
              <a:srgbClr val="1AABE2"/>
            </a:solidFill>
            <a:prstDash val="solid"/>
            <a:miter lim="800000"/>
          </a:ln>
          <a:effectLst/>
        </p:spPr>
      </p:cxnSp>
      <p:cxnSp>
        <p:nvCxnSpPr>
          <p:cNvPr id="17" name="直接连接符 16"/>
          <p:cNvCxnSpPr/>
          <p:nvPr/>
        </p:nvCxnSpPr>
        <p:spPr bwMode="auto">
          <a:xfrm>
            <a:off x="1675431" y="3768732"/>
            <a:ext cx="9150002" cy="0"/>
          </a:xfrm>
          <a:prstGeom prst="line">
            <a:avLst/>
          </a:prstGeom>
          <a:solidFill>
            <a:srgbClr val="F3FBFE"/>
          </a:solidFill>
          <a:ln w="12700" cap="flat" cmpd="sng" algn="ctr">
            <a:solidFill>
              <a:srgbClr val="1AABE2"/>
            </a:solidFill>
            <a:prstDash val="solid"/>
            <a:miter lim="800000"/>
          </a:ln>
          <a:effectLst/>
        </p:spPr>
      </p:cxnSp>
    </p:spTree>
    <p:extLst>
      <p:ext uri="{BB962C8B-B14F-4D97-AF65-F5344CB8AC3E}">
        <p14:creationId xmlns:p14="http://schemas.microsoft.com/office/powerpoint/2010/main" val="2378190224"/>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BF043792-57F6-41EE-87A6-0E708C4C6B6B}" vid="{A351E8FC-7DE8-4F98-93F1-BB1B7ECBA1D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02C5B4B712841F4C8A7AAEE2CD191271" ma:contentTypeVersion="0" ma:contentTypeDescription="新建文档。" ma:contentTypeScope="" ma:versionID="96d4672d6a9bf9c7047e1a2482684838">
  <xsd:schema xmlns:xsd="http://www.w3.org/2001/XMLSchema" xmlns:xs="http://www.w3.org/2001/XMLSchema" xmlns:p="http://schemas.microsoft.com/office/2006/metadata/properties" targetNamespace="http://schemas.microsoft.com/office/2006/metadata/properties" ma:root="true" ma:fieldsID="9adfd09ad98667f9c194c646e975416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D57CD55-7DC8-4ADD-8C5D-56661F8D9FB3}"/>
</file>

<file path=customXml/itemProps2.xml><?xml version="1.0" encoding="utf-8"?>
<ds:datastoreItem xmlns:ds="http://schemas.openxmlformats.org/officeDocument/2006/customXml" ds:itemID="{E7592C7B-0E9A-4F91-8286-41E2FB29467B}"/>
</file>

<file path=customXml/itemProps3.xml><?xml version="1.0" encoding="utf-8"?>
<ds:datastoreItem xmlns:ds="http://schemas.openxmlformats.org/officeDocument/2006/customXml" ds:itemID="{3870ED5E-08E0-4243-A2D4-6A936D75277E}"/>
</file>

<file path=docProps/app.xml><?xml version="1.0" encoding="utf-8"?>
<Properties xmlns="http://schemas.openxmlformats.org/officeDocument/2006/extended-properties" xmlns:vt="http://schemas.openxmlformats.org/officeDocument/2006/docPropsVTypes">
  <Template/>
  <TotalTime>7440</TotalTime>
  <Words>7119</Words>
  <Application>Microsoft Office PowerPoint</Application>
  <PresentationFormat>宽屏</PresentationFormat>
  <Paragraphs>926</Paragraphs>
  <Slides>43</Slides>
  <Notes>43</Notes>
  <HiddenSlides>2</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43</vt:i4>
      </vt:variant>
    </vt:vector>
  </HeadingPairs>
  <TitlesOfParts>
    <vt:vector size="53" baseType="lpstr">
      <vt:lpstr>方正兰亭黑简体</vt:lpstr>
      <vt:lpstr>方正兰亭纤黑简体</vt:lpstr>
      <vt:lpstr>华文细黑</vt:lpstr>
      <vt:lpstr>宋体</vt:lpstr>
      <vt:lpstr>微软雅黑</vt:lpstr>
      <vt:lpstr>Arial</vt:lpstr>
      <vt:lpstr>Courier New</vt:lpstr>
      <vt:lpstr>Huawei Sans</vt:lpstr>
      <vt:lpstr>Wingdings</vt:lpstr>
      <vt:lpstr>主题1</vt:lpstr>
      <vt:lpstr>PowerPoint 演示文稿</vt:lpstr>
      <vt:lpstr>Network O&amp;M</vt:lpstr>
      <vt:lpstr>PowerPoint 演示文稿</vt:lpstr>
      <vt:lpstr>PowerPoint 演示文稿</vt:lpstr>
      <vt:lpstr>PowerPoint 演示文稿</vt:lpstr>
      <vt:lpstr>Overview of Network Maintenance</vt:lpstr>
      <vt:lpstr>PowerPoint 演示文稿</vt:lpstr>
      <vt:lpstr>Routine Maintenance — Content and Methods</vt:lpstr>
      <vt:lpstr>Routine Maintenance — Checklist</vt:lpstr>
      <vt:lpstr>Checklist — Equipment Environment Check (1)</vt:lpstr>
      <vt:lpstr>Checklist — Equipment Environment Check (2)</vt:lpstr>
      <vt:lpstr>Checklist — Basic Device Information (1)</vt:lpstr>
      <vt:lpstr>Checklist — Basic Device Information (2)</vt:lpstr>
      <vt:lpstr>Checklist — Device Running Status (1)</vt:lpstr>
      <vt:lpstr>Checklist — Device Running Status Check (2)</vt:lpstr>
      <vt:lpstr>Checklist — Device Interface Check</vt:lpstr>
      <vt:lpstr>Checklist — Service Running Status Check</vt:lpstr>
      <vt:lpstr>Routine Maintenance — Software and Configuration Backup</vt:lpstr>
      <vt:lpstr>PowerPoint 演示文稿</vt:lpstr>
      <vt:lpstr>Information Center Overview</vt:lpstr>
      <vt:lpstr>Information Severity</vt:lpstr>
      <vt:lpstr>Information Output</vt:lpstr>
      <vt:lpstr>Information Filtering</vt:lpstr>
      <vt:lpstr>Information Output Format</vt:lpstr>
      <vt:lpstr>Application Scenarios of the Information Center</vt:lpstr>
      <vt:lpstr>Information Center Commands (1)</vt:lpstr>
      <vt:lpstr>Information Center Commands (2)</vt:lpstr>
      <vt:lpstr>Information Center Commands (3)</vt:lpstr>
      <vt:lpstr>Example for Configuring the Information Center</vt:lpstr>
      <vt:lpstr>Information Channel</vt:lpstr>
      <vt:lpstr>Traps</vt:lpstr>
      <vt:lpstr>Logs</vt:lpstr>
      <vt:lpstr>Debugging</vt:lpstr>
      <vt:lpstr>PowerPoint 演示文稿</vt:lpstr>
      <vt:lpstr>PowerPoint 演示文稿</vt:lpstr>
      <vt:lpstr>Packet Information Obtaining</vt:lpstr>
      <vt:lpstr>PowerPoint 演示文稿</vt:lpstr>
      <vt:lpstr>LLDP Application Example</vt:lpstr>
      <vt:lpstr>PowerPoint 演示文稿</vt:lpstr>
      <vt:lpstr>Traffic Statistics Collection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hejunjianzjhw</cp:lastModifiedBy>
  <cp:revision>427</cp:revision>
  <dcterms:created xsi:type="dcterms:W3CDTF">2018-11-29T10:16:29Z</dcterms:created>
  <dcterms:modified xsi:type="dcterms:W3CDTF">2020-09-01T02:22:41Z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(3)qICsD9SnlgnHyDfA8ZhUm4jM1ueK1Wal968Nr6yC2vPez/zbtoPF3H6/jxOEvBV9f67LyHXt
hNmzFC6dWGN0VHvAhv3B5fMqUoyxeplVWflkfjA3mvtm6qvT4WgPUMxZ9LGL2Rgo00c6ctbO
WGjHga8QZpjmv4PHzHC/cZd0tK/bRz0QVG9QCLxoxDXSLs6Qfzl81jYdWLNr4etnC5d5NsH1
Et1lFoWSOK08K8k2Aw</vt:lpwstr>
  </property>
  <property fmtid="{D5CDD505-2E9C-101B-9397-08002B2CF9AE}" pid="3" name="_2015_ms_pID_7253431">
    <vt:lpwstr>nur75v/2Bn4Ti3QhreLcfk+VUAoG5qbkzF/EbE6qvDQqOEeQSqvshX
uqklmothoRRlpObfy79SXf9KWxj/uweuDFVjUDeKkwdSj3kZkjHu6vHHzcj0MF2vISWM9ImU
YH8yQz8siL1bC9Rd9tvCVapx4Bn4c3QFTll8PBO2nKVI30HaWy9cp6CD9uWIzpThICMw/h7Y
kSOWnrmdRAMP6VtLBff23gfkrzfclGMVttYE</vt:lpwstr>
  </property>
  <property fmtid="{D5CDD505-2E9C-101B-9397-08002B2CF9AE}" pid="4" name="_2015_ms_pID_7253432">
    <vt:lpwstr>/A==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1598856568</vt:lpwstr>
  </property>
  <property fmtid="{D5CDD505-2E9C-101B-9397-08002B2CF9AE}" pid="9" name="ContentTypeId">
    <vt:lpwstr>0x01010002C5B4B712841F4C8A7AAEE2CD191271</vt:lpwstr>
  </property>
</Properties>
</file>